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6"/>
  </p:notesMasterIdLst>
  <p:sldIdLst>
    <p:sldId id="256" r:id="rId2"/>
    <p:sldId id="257" r:id="rId3"/>
    <p:sldId id="281" r:id="rId4"/>
    <p:sldId id="291" r:id="rId5"/>
    <p:sldId id="259" r:id="rId6"/>
    <p:sldId id="260" r:id="rId7"/>
    <p:sldId id="261" r:id="rId8"/>
    <p:sldId id="292" r:id="rId9"/>
    <p:sldId id="293" r:id="rId10"/>
    <p:sldId id="263" r:id="rId11"/>
    <p:sldId id="290" r:id="rId12"/>
    <p:sldId id="262" r:id="rId13"/>
    <p:sldId id="282" r:id="rId14"/>
    <p:sldId id="283" r:id="rId15"/>
    <p:sldId id="284" r:id="rId16"/>
    <p:sldId id="285" r:id="rId17"/>
    <p:sldId id="264" r:id="rId18"/>
    <p:sldId id="286" r:id="rId19"/>
    <p:sldId id="269" r:id="rId20"/>
    <p:sldId id="287" r:id="rId21"/>
    <p:sldId id="294" r:id="rId22"/>
    <p:sldId id="266" r:id="rId23"/>
    <p:sldId id="288" r:id="rId24"/>
    <p:sldId id="289" r:id="rId25"/>
    <p:sldId id="295" r:id="rId26"/>
    <p:sldId id="296" r:id="rId27"/>
    <p:sldId id="304" r:id="rId28"/>
    <p:sldId id="276" r:id="rId29"/>
    <p:sldId id="277" r:id="rId30"/>
    <p:sldId id="279" r:id="rId31"/>
    <p:sldId id="278" r:id="rId32"/>
    <p:sldId id="280" r:id="rId33"/>
    <p:sldId id="270" r:id="rId34"/>
    <p:sldId id="297" r:id="rId35"/>
    <p:sldId id="298" r:id="rId36"/>
    <p:sldId id="299" r:id="rId37"/>
    <p:sldId id="300" r:id="rId38"/>
    <p:sldId id="272" r:id="rId39"/>
    <p:sldId id="302" r:id="rId40"/>
    <p:sldId id="273" r:id="rId41"/>
    <p:sldId id="301" r:id="rId42"/>
    <p:sldId id="303" r:id="rId43"/>
    <p:sldId id="274" r:id="rId44"/>
    <p:sldId id="27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2BFD9-E8D5-4A48-9113-CD12DB62565B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E6BAA4-B51F-411D-B348-1B33B6B365F7}">
      <dgm:prSet/>
      <dgm:spPr/>
      <dgm:t>
        <a:bodyPr/>
        <a:lstStyle/>
        <a:p>
          <a:r>
            <a:rPr lang="fr-FR"/>
            <a:t>Gymnastique artistique :</a:t>
          </a:r>
          <a:endParaRPr lang="en-US"/>
        </a:p>
      </dgm:t>
    </dgm:pt>
    <dgm:pt modelId="{0D2AD69B-318A-47F1-9676-A59DCB4E09A3}" type="parTrans" cxnId="{D8385FB9-BE35-4EFC-A2A0-CBB9FE94E3AD}">
      <dgm:prSet/>
      <dgm:spPr/>
      <dgm:t>
        <a:bodyPr/>
        <a:lstStyle/>
        <a:p>
          <a:endParaRPr lang="en-US"/>
        </a:p>
      </dgm:t>
    </dgm:pt>
    <dgm:pt modelId="{88A9D0B9-82CF-449B-BFD5-B1882A02CE95}" type="sibTrans" cxnId="{D8385FB9-BE35-4EFC-A2A0-CBB9FE94E3AD}">
      <dgm:prSet/>
      <dgm:spPr/>
      <dgm:t>
        <a:bodyPr/>
        <a:lstStyle/>
        <a:p>
          <a:endParaRPr lang="en-US"/>
        </a:p>
      </dgm:t>
    </dgm:pt>
    <dgm:pt modelId="{DEEF7A92-3BED-443A-84BF-45B7C94D3CE8}">
      <dgm:prSet/>
      <dgm:spPr/>
      <dgm:t>
        <a:bodyPr/>
        <a:lstStyle/>
        <a:p>
          <a:r>
            <a:rPr lang="fr-FR"/>
            <a:t>Jeunes poussines : 2015/2014</a:t>
          </a:r>
          <a:endParaRPr lang="en-US"/>
        </a:p>
      </dgm:t>
    </dgm:pt>
    <dgm:pt modelId="{A1337BAB-4B86-495F-98F9-1AC8F6949639}" type="parTrans" cxnId="{38C5233D-0063-4BD1-A401-B7E87DE39AA1}">
      <dgm:prSet/>
      <dgm:spPr/>
      <dgm:t>
        <a:bodyPr/>
        <a:lstStyle/>
        <a:p>
          <a:endParaRPr lang="en-US"/>
        </a:p>
      </dgm:t>
    </dgm:pt>
    <dgm:pt modelId="{19F15F15-2E7C-4CDA-B537-BAA6FC2F4680}" type="sibTrans" cxnId="{38C5233D-0063-4BD1-A401-B7E87DE39AA1}">
      <dgm:prSet/>
      <dgm:spPr/>
      <dgm:t>
        <a:bodyPr/>
        <a:lstStyle/>
        <a:p>
          <a:endParaRPr lang="en-US"/>
        </a:p>
      </dgm:t>
    </dgm:pt>
    <dgm:pt modelId="{70B6CDCD-3C4C-4609-A2E9-3C9A77977205}">
      <dgm:prSet/>
      <dgm:spPr/>
      <dgm:t>
        <a:bodyPr/>
        <a:lstStyle/>
        <a:p>
          <a:r>
            <a:rPr lang="fr-FR"/>
            <a:t>Poussines : 2013/2012</a:t>
          </a:r>
          <a:endParaRPr lang="en-US"/>
        </a:p>
      </dgm:t>
    </dgm:pt>
    <dgm:pt modelId="{EB6819FD-D69A-429E-8C07-F3AF6D195A0C}" type="parTrans" cxnId="{3DE1346F-8645-4633-BF0D-FB5E73F9CEB6}">
      <dgm:prSet/>
      <dgm:spPr/>
      <dgm:t>
        <a:bodyPr/>
        <a:lstStyle/>
        <a:p>
          <a:endParaRPr lang="en-US"/>
        </a:p>
      </dgm:t>
    </dgm:pt>
    <dgm:pt modelId="{C143D13C-B250-419B-9C56-EAFA05DF3431}" type="sibTrans" cxnId="{3DE1346F-8645-4633-BF0D-FB5E73F9CEB6}">
      <dgm:prSet/>
      <dgm:spPr/>
      <dgm:t>
        <a:bodyPr/>
        <a:lstStyle/>
        <a:p>
          <a:endParaRPr lang="en-US"/>
        </a:p>
      </dgm:t>
    </dgm:pt>
    <dgm:pt modelId="{56BBC8E6-E7CE-47E8-81F0-5808AC2759B6}">
      <dgm:prSet/>
      <dgm:spPr/>
      <dgm:t>
        <a:bodyPr/>
        <a:lstStyle/>
        <a:p>
          <a:r>
            <a:rPr lang="fr-FR"/>
            <a:t>Jeunesses : 2011/2008</a:t>
          </a:r>
          <a:endParaRPr lang="en-US"/>
        </a:p>
      </dgm:t>
    </dgm:pt>
    <dgm:pt modelId="{070AA0B4-BFCA-4217-B388-8ADF77F5AF8C}" type="parTrans" cxnId="{C554E0B3-5EAC-47B9-B529-484A26F08169}">
      <dgm:prSet/>
      <dgm:spPr/>
      <dgm:t>
        <a:bodyPr/>
        <a:lstStyle/>
        <a:p>
          <a:endParaRPr lang="en-US"/>
        </a:p>
      </dgm:t>
    </dgm:pt>
    <dgm:pt modelId="{701658BB-3C3D-4023-B9F7-130C477D4DB7}" type="sibTrans" cxnId="{C554E0B3-5EAC-47B9-B529-484A26F08169}">
      <dgm:prSet/>
      <dgm:spPr/>
      <dgm:t>
        <a:bodyPr/>
        <a:lstStyle/>
        <a:p>
          <a:endParaRPr lang="en-US"/>
        </a:p>
      </dgm:t>
    </dgm:pt>
    <dgm:pt modelId="{6322A350-1FC9-4C29-BCB9-9E38E6C67131}">
      <dgm:prSet/>
      <dgm:spPr/>
      <dgm:t>
        <a:bodyPr/>
        <a:lstStyle/>
        <a:p>
          <a:r>
            <a:rPr lang="fr-FR"/>
            <a:t>Ainées : 2007 et av</a:t>
          </a:r>
          <a:endParaRPr lang="en-US"/>
        </a:p>
      </dgm:t>
    </dgm:pt>
    <dgm:pt modelId="{4B0F0378-A696-456F-B8F9-A7FC3E6D225E}" type="parTrans" cxnId="{0A6C9B18-3162-40A1-87D2-C8BFD85977F4}">
      <dgm:prSet/>
      <dgm:spPr/>
      <dgm:t>
        <a:bodyPr/>
        <a:lstStyle/>
        <a:p>
          <a:endParaRPr lang="en-US"/>
        </a:p>
      </dgm:t>
    </dgm:pt>
    <dgm:pt modelId="{9EDB47DE-B7E6-4FCC-BE74-60E807E1A1D4}" type="sibTrans" cxnId="{0A6C9B18-3162-40A1-87D2-C8BFD85977F4}">
      <dgm:prSet/>
      <dgm:spPr/>
      <dgm:t>
        <a:bodyPr/>
        <a:lstStyle/>
        <a:p>
          <a:endParaRPr lang="en-US"/>
        </a:p>
      </dgm:t>
    </dgm:pt>
    <dgm:pt modelId="{0DED2468-DAA5-4945-B127-B8A66106F92F}">
      <dgm:prSet/>
      <dgm:spPr/>
      <dgm:t>
        <a:bodyPr/>
        <a:lstStyle/>
        <a:p>
          <a:r>
            <a:rPr lang="fr-FR"/>
            <a:t>Gymnastique acrobatique : 2015 et av</a:t>
          </a:r>
          <a:endParaRPr lang="en-US"/>
        </a:p>
      </dgm:t>
    </dgm:pt>
    <dgm:pt modelId="{0242B8C4-EA26-4744-81AF-C33644DD935A}" type="parTrans" cxnId="{33349655-6430-4289-A4EA-1DD156334A5D}">
      <dgm:prSet/>
      <dgm:spPr/>
      <dgm:t>
        <a:bodyPr/>
        <a:lstStyle/>
        <a:p>
          <a:endParaRPr lang="en-US"/>
        </a:p>
      </dgm:t>
    </dgm:pt>
    <dgm:pt modelId="{DF356211-2781-4A6C-9969-CBA8DEE42940}" type="sibTrans" cxnId="{33349655-6430-4289-A4EA-1DD156334A5D}">
      <dgm:prSet/>
      <dgm:spPr/>
      <dgm:t>
        <a:bodyPr/>
        <a:lstStyle/>
        <a:p>
          <a:endParaRPr lang="en-US"/>
        </a:p>
      </dgm:t>
    </dgm:pt>
    <dgm:pt modelId="{4DDFEEE3-CC9D-4DC6-85DE-62B5C71DBB6E}">
      <dgm:prSet/>
      <dgm:spPr/>
      <dgm:t>
        <a:bodyPr/>
        <a:lstStyle/>
        <a:p>
          <a:r>
            <a:rPr lang="fr-FR"/>
            <a:t>Eveil gymnique : 2016/2017</a:t>
          </a:r>
          <a:endParaRPr lang="en-US"/>
        </a:p>
      </dgm:t>
    </dgm:pt>
    <dgm:pt modelId="{D9F729CE-65D3-4993-96B0-0EAE850A87CF}" type="parTrans" cxnId="{30A5B22F-1F8C-4C83-9A75-CE34D4DC58ED}">
      <dgm:prSet/>
      <dgm:spPr/>
      <dgm:t>
        <a:bodyPr/>
        <a:lstStyle/>
        <a:p>
          <a:endParaRPr lang="en-US"/>
        </a:p>
      </dgm:t>
    </dgm:pt>
    <dgm:pt modelId="{9972FEED-EA59-44DF-A4C3-4784C22D5B47}" type="sibTrans" cxnId="{30A5B22F-1F8C-4C83-9A75-CE34D4DC58ED}">
      <dgm:prSet/>
      <dgm:spPr/>
      <dgm:t>
        <a:bodyPr/>
        <a:lstStyle/>
        <a:p>
          <a:endParaRPr lang="en-US"/>
        </a:p>
      </dgm:t>
    </dgm:pt>
    <dgm:pt modelId="{F9A9B62A-6D4D-461F-A2B7-42B266E716A1}" type="pres">
      <dgm:prSet presAssocID="{C8E2BFD9-E8D5-4A48-9113-CD12DB62565B}" presName="linear" presStyleCnt="0">
        <dgm:presLayoutVars>
          <dgm:dir/>
          <dgm:animLvl val="lvl"/>
          <dgm:resizeHandles val="exact"/>
        </dgm:presLayoutVars>
      </dgm:prSet>
      <dgm:spPr/>
    </dgm:pt>
    <dgm:pt modelId="{DF6B1906-4162-4076-A4AC-67956C6EA72C}" type="pres">
      <dgm:prSet presAssocID="{0EE6BAA4-B51F-411D-B348-1B33B6B365F7}" presName="parentLin" presStyleCnt="0"/>
      <dgm:spPr/>
    </dgm:pt>
    <dgm:pt modelId="{417589A5-8C8B-4994-9DB4-A0B29BF9E38D}" type="pres">
      <dgm:prSet presAssocID="{0EE6BAA4-B51F-411D-B348-1B33B6B365F7}" presName="parentLeftMargin" presStyleLbl="node1" presStyleIdx="0" presStyleCnt="3"/>
      <dgm:spPr/>
    </dgm:pt>
    <dgm:pt modelId="{4850EC35-AE8F-4F76-AA6A-49C25A83C70F}" type="pres">
      <dgm:prSet presAssocID="{0EE6BAA4-B51F-411D-B348-1B33B6B365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26F02B-3B3E-4C26-9CE2-314DD0181CCF}" type="pres">
      <dgm:prSet presAssocID="{0EE6BAA4-B51F-411D-B348-1B33B6B365F7}" presName="negativeSpace" presStyleCnt="0"/>
      <dgm:spPr/>
    </dgm:pt>
    <dgm:pt modelId="{60FD54C8-CC15-4141-8B30-EC5E0D850B12}" type="pres">
      <dgm:prSet presAssocID="{0EE6BAA4-B51F-411D-B348-1B33B6B365F7}" presName="childText" presStyleLbl="conFgAcc1" presStyleIdx="0" presStyleCnt="3">
        <dgm:presLayoutVars>
          <dgm:bulletEnabled val="1"/>
        </dgm:presLayoutVars>
      </dgm:prSet>
      <dgm:spPr/>
    </dgm:pt>
    <dgm:pt modelId="{1792794A-CB9C-4D71-8582-DF9DB9DF33E2}" type="pres">
      <dgm:prSet presAssocID="{88A9D0B9-82CF-449B-BFD5-B1882A02CE95}" presName="spaceBetweenRectangles" presStyleCnt="0"/>
      <dgm:spPr/>
    </dgm:pt>
    <dgm:pt modelId="{D76CB61A-130D-4AD2-A3F1-E8054ABAC408}" type="pres">
      <dgm:prSet presAssocID="{0DED2468-DAA5-4945-B127-B8A66106F92F}" presName="parentLin" presStyleCnt="0"/>
      <dgm:spPr/>
    </dgm:pt>
    <dgm:pt modelId="{ECB32D24-BBEA-4904-AE7F-3FA180A2247B}" type="pres">
      <dgm:prSet presAssocID="{0DED2468-DAA5-4945-B127-B8A66106F92F}" presName="parentLeftMargin" presStyleLbl="node1" presStyleIdx="0" presStyleCnt="3"/>
      <dgm:spPr/>
    </dgm:pt>
    <dgm:pt modelId="{0D82B11F-2BA4-4434-83D6-57AAEBE9DEE2}" type="pres">
      <dgm:prSet presAssocID="{0DED2468-DAA5-4945-B127-B8A66106F92F}" presName="parentText" presStyleLbl="node1" presStyleIdx="1" presStyleCnt="3" custScaleX="101011">
        <dgm:presLayoutVars>
          <dgm:chMax val="0"/>
          <dgm:bulletEnabled val="1"/>
        </dgm:presLayoutVars>
      </dgm:prSet>
      <dgm:spPr/>
    </dgm:pt>
    <dgm:pt modelId="{0489FD3A-5B43-4D7D-9519-AEBA6FDBBE69}" type="pres">
      <dgm:prSet presAssocID="{0DED2468-DAA5-4945-B127-B8A66106F92F}" presName="negativeSpace" presStyleCnt="0"/>
      <dgm:spPr/>
    </dgm:pt>
    <dgm:pt modelId="{977A0F1B-C4EB-4A55-95A4-EF2159D6A98F}" type="pres">
      <dgm:prSet presAssocID="{0DED2468-DAA5-4945-B127-B8A66106F92F}" presName="childText" presStyleLbl="conFgAcc1" presStyleIdx="1" presStyleCnt="3">
        <dgm:presLayoutVars>
          <dgm:bulletEnabled val="1"/>
        </dgm:presLayoutVars>
      </dgm:prSet>
      <dgm:spPr/>
    </dgm:pt>
    <dgm:pt modelId="{87D498F4-04FE-4D2C-B580-199BA2617B8B}" type="pres">
      <dgm:prSet presAssocID="{DF356211-2781-4A6C-9969-CBA8DEE42940}" presName="spaceBetweenRectangles" presStyleCnt="0"/>
      <dgm:spPr/>
    </dgm:pt>
    <dgm:pt modelId="{8A4424D3-CA20-4DF4-953C-96C3BA8DC510}" type="pres">
      <dgm:prSet presAssocID="{4DDFEEE3-CC9D-4DC6-85DE-62B5C71DBB6E}" presName="parentLin" presStyleCnt="0"/>
      <dgm:spPr/>
    </dgm:pt>
    <dgm:pt modelId="{A82A6CA1-82B5-46F7-B7C4-C84BA504F4D4}" type="pres">
      <dgm:prSet presAssocID="{4DDFEEE3-CC9D-4DC6-85DE-62B5C71DBB6E}" presName="parentLeftMargin" presStyleLbl="node1" presStyleIdx="1" presStyleCnt="3"/>
      <dgm:spPr/>
    </dgm:pt>
    <dgm:pt modelId="{E1BA6B42-3602-41C4-8C65-B63BB1512429}" type="pres">
      <dgm:prSet presAssocID="{4DDFEEE3-CC9D-4DC6-85DE-62B5C71DBB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151171E-05F9-470E-932B-7ADBB3D1CA29}" type="pres">
      <dgm:prSet presAssocID="{4DDFEEE3-CC9D-4DC6-85DE-62B5C71DBB6E}" presName="negativeSpace" presStyleCnt="0"/>
      <dgm:spPr/>
    </dgm:pt>
    <dgm:pt modelId="{8CD8CF84-C0F1-414E-9104-DCD83013297C}" type="pres">
      <dgm:prSet presAssocID="{4DDFEEE3-CC9D-4DC6-85DE-62B5C71DBB6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A6C9B18-3162-40A1-87D2-C8BFD85977F4}" srcId="{0EE6BAA4-B51F-411D-B348-1B33B6B365F7}" destId="{6322A350-1FC9-4C29-BCB9-9E38E6C67131}" srcOrd="3" destOrd="0" parTransId="{4B0F0378-A696-456F-B8F9-A7FC3E6D225E}" sibTransId="{9EDB47DE-B7E6-4FCC-BE74-60E807E1A1D4}"/>
    <dgm:cxn modelId="{57683A1D-A441-43B1-9C28-3DFE13C05463}" type="presOf" srcId="{4DDFEEE3-CC9D-4DC6-85DE-62B5C71DBB6E}" destId="{A82A6CA1-82B5-46F7-B7C4-C84BA504F4D4}" srcOrd="0" destOrd="0" presId="urn:microsoft.com/office/officeart/2005/8/layout/list1"/>
    <dgm:cxn modelId="{30A5B22F-1F8C-4C83-9A75-CE34D4DC58ED}" srcId="{C8E2BFD9-E8D5-4A48-9113-CD12DB62565B}" destId="{4DDFEEE3-CC9D-4DC6-85DE-62B5C71DBB6E}" srcOrd="2" destOrd="0" parTransId="{D9F729CE-65D3-4993-96B0-0EAE850A87CF}" sibTransId="{9972FEED-EA59-44DF-A4C3-4784C22D5B47}"/>
    <dgm:cxn modelId="{38C5233D-0063-4BD1-A401-B7E87DE39AA1}" srcId="{0EE6BAA4-B51F-411D-B348-1B33B6B365F7}" destId="{DEEF7A92-3BED-443A-84BF-45B7C94D3CE8}" srcOrd="0" destOrd="0" parTransId="{A1337BAB-4B86-495F-98F9-1AC8F6949639}" sibTransId="{19F15F15-2E7C-4CDA-B537-BAA6FC2F4680}"/>
    <dgm:cxn modelId="{575CC062-2C26-416A-B55B-C180437370C6}" type="presOf" srcId="{0EE6BAA4-B51F-411D-B348-1B33B6B365F7}" destId="{4850EC35-AE8F-4F76-AA6A-49C25A83C70F}" srcOrd="1" destOrd="0" presId="urn:microsoft.com/office/officeart/2005/8/layout/list1"/>
    <dgm:cxn modelId="{8111B447-0E3E-4F73-9562-B9A6366DC83B}" type="presOf" srcId="{C8E2BFD9-E8D5-4A48-9113-CD12DB62565B}" destId="{F9A9B62A-6D4D-461F-A2B7-42B266E716A1}" srcOrd="0" destOrd="0" presId="urn:microsoft.com/office/officeart/2005/8/layout/list1"/>
    <dgm:cxn modelId="{3DE1346F-8645-4633-BF0D-FB5E73F9CEB6}" srcId="{0EE6BAA4-B51F-411D-B348-1B33B6B365F7}" destId="{70B6CDCD-3C4C-4609-A2E9-3C9A77977205}" srcOrd="1" destOrd="0" parTransId="{EB6819FD-D69A-429E-8C07-F3AF6D195A0C}" sibTransId="{C143D13C-B250-419B-9C56-EAFA05DF3431}"/>
    <dgm:cxn modelId="{E1C8DD54-3A43-49A6-AA31-0FB423BF3120}" type="presOf" srcId="{0DED2468-DAA5-4945-B127-B8A66106F92F}" destId="{0D82B11F-2BA4-4434-83D6-57AAEBE9DEE2}" srcOrd="1" destOrd="0" presId="urn:microsoft.com/office/officeart/2005/8/layout/list1"/>
    <dgm:cxn modelId="{33349655-6430-4289-A4EA-1DD156334A5D}" srcId="{C8E2BFD9-E8D5-4A48-9113-CD12DB62565B}" destId="{0DED2468-DAA5-4945-B127-B8A66106F92F}" srcOrd="1" destOrd="0" parTransId="{0242B8C4-EA26-4744-81AF-C33644DD935A}" sibTransId="{DF356211-2781-4A6C-9969-CBA8DEE42940}"/>
    <dgm:cxn modelId="{6E3C9694-7291-4273-9DCB-A485B1A5B168}" type="presOf" srcId="{DEEF7A92-3BED-443A-84BF-45B7C94D3CE8}" destId="{60FD54C8-CC15-4141-8B30-EC5E0D850B12}" srcOrd="0" destOrd="0" presId="urn:microsoft.com/office/officeart/2005/8/layout/list1"/>
    <dgm:cxn modelId="{AE101E9D-6C45-4225-9CDA-8372B6E378A1}" type="presOf" srcId="{6322A350-1FC9-4C29-BCB9-9E38E6C67131}" destId="{60FD54C8-CC15-4141-8B30-EC5E0D850B12}" srcOrd="0" destOrd="3" presId="urn:microsoft.com/office/officeart/2005/8/layout/list1"/>
    <dgm:cxn modelId="{CA373EA1-ED21-4BFF-BA73-A7901625DE39}" type="presOf" srcId="{4DDFEEE3-CC9D-4DC6-85DE-62B5C71DBB6E}" destId="{E1BA6B42-3602-41C4-8C65-B63BB1512429}" srcOrd="1" destOrd="0" presId="urn:microsoft.com/office/officeart/2005/8/layout/list1"/>
    <dgm:cxn modelId="{C554E0B3-5EAC-47B9-B529-484A26F08169}" srcId="{0EE6BAA4-B51F-411D-B348-1B33B6B365F7}" destId="{56BBC8E6-E7CE-47E8-81F0-5808AC2759B6}" srcOrd="2" destOrd="0" parTransId="{070AA0B4-BFCA-4217-B388-8ADF77F5AF8C}" sibTransId="{701658BB-3C3D-4023-B9F7-130C477D4DB7}"/>
    <dgm:cxn modelId="{D8385FB9-BE35-4EFC-A2A0-CBB9FE94E3AD}" srcId="{C8E2BFD9-E8D5-4A48-9113-CD12DB62565B}" destId="{0EE6BAA4-B51F-411D-B348-1B33B6B365F7}" srcOrd="0" destOrd="0" parTransId="{0D2AD69B-318A-47F1-9676-A59DCB4E09A3}" sibTransId="{88A9D0B9-82CF-449B-BFD5-B1882A02CE95}"/>
    <dgm:cxn modelId="{243FB5C0-AE07-4C8E-AA58-C4144A36877B}" type="presOf" srcId="{0DED2468-DAA5-4945-B127-B8A66106F92F}" destId="{ECB32D24-BBEA-4904-AE7F-3FA180A2247B}" srcOrd="0" destOrd="0" presId="urn:microsoft.com/office/officeart/2005/8/layout/list1"/>
    <dgm:cxn modelId="{E8FFA0EC-2AD9-413B-8DF3-5A135D07498F}" type="presOf" srcId="{56BBC8E6-E7CE-47E8-81F0-5808AC2759B6}" destId="{60FD54C8-CC15-4141-8B30-EC5E0D850B12}" srcOrd="0" destOrd="2" presId="urn:microsoft.com/office/officeart/2005/8/layout/list1"/>
    <dgm:cxn modelId="{CD2CBEF2-80F5-449A-BB86-2E25A8AD8416}" type="presOf" srcId="{0EE6BAA4-B51F-411D-B348-1B33B6B365F7}" destId="{417589A5-8C8B-4994-9DB4-A0B29BF9E38D}" srcOrd="0" destOrd="0" presId="urn:microsoft.com/office/officeart/2005/8/layout/list1"/>
    <dgm:cxn modelId="{3509B5F4-A6CA-45D4-AE44-057854EB76DE}" type="presOf" srcId="{70B6CDCD-3C4C-4609-A2E9-3C9A77977205}" destId="{60FD54C8-CC15-4141-8B30-EC5E0D850B12}" srcOrd="0" destOrd="1" presId="urn:microsoft.com/office/officeart/2005/8/layout/list1"/>
    <dgm:cxn modelId="{3C5CA8B7-DB9F-47C8-8DF9-898DCCA85D6E}" type="presParOf" srcId="{F9A9B62A-6D4D-461F-A2B7-42B266E716A1}" destId="{DF6B1906-4162-4076-A4AC-67956C6EA72C}" srcOrd="0" destOrd="0" presId="urn:microsoft.com/office/officeart/2005/8/layout/list1"/>
    <dgm:cxn modelId="{BD1F0E11-246F-4545-BF27-FD5BDEC9BBC9}" type="presParOf" srcId="{DF6B1906-4162-4076-A4AC-67956C6EA72C}" destId="{417589A5-8C8B-4994-9DB4-A0B29BF9E38D}" srcOrd="0" destOrd="0" presId="urn:microsoft.com/office/officeart/2005/8/layout/list1"/>
    <dgm:cxn modelId="{D5435067-19DB-4C13-8ACF-E19EDC19D33C}" type="presParOf" srcId="{DF6B1906-4162-4076-A4AC-67956C6EA72C}" destId="{4850EC35-AE8F-4F76-AA6A-49C25A83C70F}" srcOrd="1" destOrd="0" presId="urn:microsoft.com/office/officeart/2005/8/layout/list1"/>
    <dgm:cxn modelId="{31307A01-F305-4723-824C-B8912DA97C58}" type="presParOf" srcId="{F9A9B62A-6D4D-461F-A2B7-42B266E716A1}" destId="{CD26F02B-3B3E-4C26-9CE2-314DD0181CCF}" srcOrd="1" destOrd="0" presId="urn:microsoft.com/office/officeart/2005/8/layout/list1"/>
    <dgm:cxn modelId="{9D273DFA-2BC1-460C-85E8-78DACA5AAAC4}" type="presParOf" srcId="{F9A9B62A-6D4D-461F-A2B7-42B266E716A1}" destId="{60FD54C8-CC15-4141-8B30-EC5E0D850B12}" srcOrd="2" destOrd="0" presId="urn:microsoft.com/office/officeart/2005/8/layout/list1"/>
    <dgm:cxn modelId="{8A1331DA-216C-4F98-94BF-EE144177B301}" type="presParOf" srcId="{F9A9B62A-6D4D-461F-A2B7-42B266E716A1}" destId="{1792794A-CB9C-4D71-8582-DF9DB9DF33E2}" srcOrd="3" destOrd="0" presId="urn:microsoft.com/office/officeart/2005/8/layout/list1"/>
    <dgm:cxn modelId="{2A25540A-D019-4D39-8902-23F2AAA38D74}" type="presParOf" srcId="{F9A9B62A-6D4D-461F-A2B7-42B266E716A1}" destId="{D76CB61A-130D-4AD2-A3F1-E8054ABAC408}" srcOrd="4" destOrd="0" presId="urn:microsoft.com/office/officeart/2005/8/layout/list1"/>
    <dgm:cxn modelId="{898F4AE8-3C43-44FC-B4A6-D4DC61126444}" type="presParOf" srcId="{D76CB61A-130D-4AD2-A3F1-E8054ABAC408}" destId="{ECB32D24-BBEA-4904-AE7F-3FA180A2247B}" srcOrd="0" destOrd="0" presId="urn:microsoft.com/office/officeart/2005/8/layout/list1"/>
    <dgm:cxn modelId="{11F29FDA-747E-4495-BDD5-6A71E2DC3F36}" type="presParOf" srcId="{D76CB61A-130D-4AD2-A3F1-E8054ABAC408}" destId="{0D82B11F-2BA4-4434-83D6-57AAEBE9DEE2}" srcOrd="1" destOrd="0" presId="urn:microsoft.com/office/officeart/2005/8/layout/list1"/>
    <dgm:cxn modelId="{1781CF73-C6C2-4848-8401-FE24B83F850B}" type="presParOf" srcId="{F9A9B62A-6D4D-461F-A2B7-42B266E716A1}" destId="{0489FD3A-5B43-4D7D-9519-AEBA6FDBBE69}" srcOrd="5" destOrd="0" presId="urn:microsoft.com/office/officeart/2005/8/layout/list1"/>
    <dgm:cxn modelId="{684EC800-0FA4-4441-B364-03583D45C005}" type="presParOf" srcId="{F9A9B62A-6D4D-461F-A2B7-42B266E716A1}" destId="{977A0F1B-C4EB-4A55-95A4-EF2159D6A98F}" srcOrd="6" destOrd="0" presId="urn:microsoft.com/office/officeart/2005/8/layout/list1"/>
    <dgm:cxn modelId="{7F7B3859-D188-494E-BC4C-38DDBAA909EA}" type="presParOf" srcId="{F9A9B62A-6D4D-461F-A2B7-42B266E716A1}" destId="{87D498F4-04FE-4D2C-B580-199BA2617B8B}" srcOrd="7" destOrd="0" presId="urn:microsoft.com/office/officeart/2005/8/layout/list1"/>
    <dgm:cxn modelId="{709773D4-F993-4CB5-B321-7850D41C622B}" type="presParOf" srcId="{F9A9B62A-6D4D-461F-A2B7-42B266E716A1}" destId="{8A4424D3-CA20-4DF4-953C-96C3BA8DC510}" srcOrd="8" destOrd="0" presId="urn:microsoft.com/office/officeart/2005/8/layout/list1"/>
    <dgm:cxn modelId="{1193DADF-1169-416C-93BF-75C617D1E067}" type="presParOf" srcId="{8A4424D3-CA20-4DF4-953C-96C3BA8DC510}" destId="{A82A6CA1-82B5-46F7-B7C4-C84BA504F4D4}" srcOrd="0" destOrd="0" presId="urn:microsoft.com/office/officeart/2005/8/layout/list1"/>
    <dgm:cxn modelId="{5B504AF5-CE01-437B-8B2C-E80498441F7A}" type="presParOf" srcId="{8A4424D3-CA20-4DF4-953C-96C3BA8DC510}" destId="{E1BA6B42-3602-41C4-8C65-B63BB1512429}" srcOrd="1" destOrd="0" presId="urn:microsoft.com/office/officeart/2005/8/layout/list1"/>
    <dgm:cxn modelId="{508C1D41-E52A-4E24-9A0D-1EB8CD15CADD}" type="presParOf" srcId="{F9A9B62A-6D4D-461F-A2B7-42B266E716A1}" destId="{8151171E-05F9-470E-932B-7ADBB3D1CA29}" srcOrd="9" destOrd="0" presId="urn:microsoft.com/office/officeart/2005/8/layout/list1"/>
    <dgm:cxn modelId="{2FB9F632-4788-4986-820D-628323EE3D55}" type="presParOf" srcId="{F9A9B62A-6D4D-461F-A2B7-42B266E716A1}" destId="{8CD8CF84-C0F1-414E-9104-DCD83013297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D54C8-CC15-4141-8B30-EC5E0D850B12}">
      <dsp:nvSpPr>
        <dsp:cNvPr id="0" name=""/>
        <dsp:cNvSpPr/>
      </dsp:nvSpPr>
      <dsp:spPr>
        <a:xfrm>
          <a:off x="0" y="441675"/>
          <a:ext cx="6692813" cy="211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7" tIns="499872" rIns="51943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/>
            <a:t>Jeunes poussines : 2015/2014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/>
            <a:t>Poussines : 2013/2012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/>
            <a:t>Jeunesses : 2011/2008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/>
            <a:t>Ainées : 2007 et av</a:t>
          </a:r>
          <a:endParaRPr lang="en-US" sz="2400" kern="1200"/>
        </a:p>
      </dsp:txBody>
      <dsp:txXfrm>
        <a:off x="0" y="441675"/>
        <a:ext cx="6692813" cy="2116800"/>
      </dsp:txXfrm>
    </dsp:sp>
    <dsp:sp modelId="{4850EC35-AE8F-4F76-AA6A-49C25A83C70F}">
      <dsp:nvSpPr>
        <dsp:cNvPr id="0" name=""/>
        <dsp:cNvSpPr/>
      </dsp:nvSpPr>
      <dsp:spPr>
        <a:xfrm>
          <a:off x="334640" y="87435"/>
          <a:ext cx="4684969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Gymnastique artistique :</a:t>
          </a:r>
          <a:endParaRPr lang="en-US" sz="2400" kern="1200"/>
        </a:p>
      </dsp:txBody>
      <dsp:txXfrm>
        <a:off x="369225" y="122020"/>
        <a:ext cx="4615799" cy="639310"/>
      </dsp:txXfrm>
    </dsp:sp>
    <dsp:sp modelId="{977A0F1B-C4EB-4A55-95A4-EF2159D6A98F}">
      <dsp:nvSpPr>
        <dsp:cNvPr id="0" name=""/>
        <dsp:cNvSpPr/>
      </dsp:nvSpPr>
      <dsp:spPr>
        <a:xfrm>
          <a:off x="0" y="3042314"/>
          <a:ext cx="669281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2B11F-2BA4-4434-83D6-57AAEBE9DEE2}">
      <dsp:nvSpPr>
        <dsp:cNvPr id="0" name=""/>
        <dsp:cNvSpPr/>
      </dsp:nvSpPr>
      <dsp:spPr>
        <a:xfrm>
          <a:off x="334640" y="2688075"/>
          <a:ext cx="4732334" cy="708480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Gymnastique acrobatique : 2015 et av</a:t>
          </a:r>
          <a:endParaRPr lang="en-US" sz="2400" kern="1200"/>
        </a:p>
      </dsp:txBody>
      <dsp:txXfrm>
        <a:off x="369225" y="2722660"/>
        <a:ext cx="4663164" cy="639310"/>
      </dsp:txXfrm>
    </dsp:sp>
    <dsp:sp modelId="{8CD8CF84-C0F1-414E-9104-DCD83013297C}">
      <dsp:nvSpPr>
        <dsp:cNvPr id="0" name=""/>
        <dsp:cNvSpPr/>
      </dsp:nvSpPr>
      <dsp:spPr>
        <a:xfrm>
          <a:off x="0" y="4130954"/>
          <a:ext cx="669281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A6B42-3602-41C4-8C65-B63BB1512429}">
      <dsp:nvSpPr>
        <dsp:cNvPr id="0" name=""/>
        <dsp:cNvSpPr/>
      </dsp:nvSpPr>
      <dsp:spPr>
        <a:xfrm>
          <a:off x="334640" y="3776714"/>
          <a:ext cx="4684969" cy="70848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Eveil gymnique : 2016/2017</a:t>
          </a:r>
          <a:endParaRPr lang="en-US" sz="2400" kern="1200"/>
        </a:p>
      </dsp:txBody>
      <dsp:txXfrm>
        <a:off x="369225" y="3811299"/>
        <a:ext cx="4615799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3473E-1F35-499B-81C2-1A41E0E9873B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E08D0-176D-40B6-A17E-7B7D50C4F5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5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Rapport d’activité concerne la saison précédente ( de mi avril à août 2021)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373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FFGym</a:t>
            </a:r>
            <a:r>
              <a:rPr lang="fr-FR" dirty="0"/>
              <a:t> : Très cher, difficile de les contacter (mail ou téléphone). DONC affiliation incertaine. Si affiliation : besoin de documents supplémentaires à remplir</a:t>
            </a:r>
          </a:p>
          <a:p>
            <a:r>
              <a:rPr lang="fr-FR" dirty="0"/>
              <a:t>Sinon, affiliation FSCF et recherche club pour rencontres amicales ( incertain).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664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Quelques </a:t>
            </a:r>
            <a:r>
              <a:rPr lang="fr-FR" b="1" dirty="0"/>
              <a:t>jeunesses et poussines </a:t>
            </a:r>
            <a:r>
              <a:rPr lang="fr-FR" dirty="0"/>
              <a:t>s’entrainent de </a:t>
            </a:r>
            <a:r>
              <a:rPr lang="fr-FR" b="1" dirty="0"/>
              <a:t>10h à 12h</a:t>
            </a:r>
            <a:r>
              <a:rPr lang="fr-FR" dirty="0"/>
              <a:t>. Objectif 30 et 130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467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compétition = un mot qui fait peur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42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Equipes de 7 à 12 </a:t>
            </a:r>
            <a:r>
              <a:rPr lang="fr-FR" dirty="0" err="1"/>
              <a:t>gyms</a:t>
            </a:r>
            <a:r>
              <a:rPr lang="fr-FR" dirty="0"/>
              <a:t>, le nombre d’équipes engagées dépend du nombre de juges engagés par l’association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381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Convocations envoyées au moins une semaine avant la compétition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551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Organisation inconnue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669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dates des compétitions exactes sortiront fin octobre ou début novembre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083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affiliation </a:t>
            </a:r>
            <a:r>
              <a:rPr lang="fr-FR" dirty="0" err="1"/>
              <a:t>ffgym</a:t>
            </a:r>
            <a:r>
              <a:rPr lang="fr-FR" dirty="0"/>
              <a:t> ok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302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21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d’une journée sur un samedi ou un dimanche par le département avant de juger en compétition.</a:t>
            </a:r>
          </a:p>
          <a:p>
            <a:r>
              <a:rPr lang="fr-FR" dirty="0"/>
              <a:t>Pas de juge = pas d’enfants en compets, on peut se faire bannir et se prendre des amendes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78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Concerne la saison précédente ( de fin avril à fin août 2021)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301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 est contre ? Qui s’abstient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987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est que 3 administrateurs, pour que le club vive il faut qu’on soit nombreux, qui souhaite s’investir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236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Pot de l’amitié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91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Tarifs : 4O euros la semaine et 10 euros la demi-journée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61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Tremplin commandé mais retard il arrive que en octobre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26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Est-ce que qqn est contre ? Qui s’abstient ?</a:t>
            </a:r>
          </a:p>
          <a:p>
            <a:r>
              <a:rPr lang="fr-FR" dirty="0"/>
              <a:t>Le rapport d’activité est donc validé à la majorité des présents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876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Cela concerne la saison prochaine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147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Rappeler types de </a:t>
            </a:r>
            <a:r>
              <a:rPr lang="fr-FR" dirty="0" err="1"/>
              <a:t>gyms</a:t>
            </a:r>
            <a:endParaRPr lang="fr-FR" dirty="0"/>
          </a:p>
          <a:p>
            <a:r>
              <a:rPr lang="fr-FR" dirty="0"/>
              <a:t>La gym artistique c’est la gym aux agrès : poutre, sol, saut, barres.</a:t>
            </a:r>
          </a:p>
          <a:p>
            <a:r>
              <a:rPr lang="fr-FR" dirty="0"/>
              <a:t>Gym </a:t>
            </a:r>
            <a:r>
              <a:rPr lang="fr-FR" dirty="0" err="1"/>
              <a:t>acro</a:t>
            </a:r>
            <a:r>
              <a:rPr lang="fr-FR" dirty="0"/>
              <a:t>= pyramides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97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Quelques filles s’entrainent de 10h à 12h aux agrès car peu d’inscrits en gym </a:t>
            </a:r>
            <a:r>
              <a:rPr lang="fr-FR" dirty="0" err="1"/>
              <a:t>acro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275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FSCF : Permettre à tous de pratiquer la gymnastique et en particulier en compétition quelque soit son niveau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E08D0-176D-40B6-A17E-7B7D50C4F5C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36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6614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7379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52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7950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94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07489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2141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8558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180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5728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8766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5930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337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7840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510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3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138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0618B-05BB-45CD-AFD7-4F2991939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Assemblée générale </a:t>
            </a:r>
            <a:br>
              <a:rPr lang="fr-FR" dirty="0"/>
            </a:br>
            <a:endParaRPr lang="fr-FR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E6B2F85-0C2B-4A8B-A58C-DDB24A2B5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2030265"/>
            <a:ext cx="3765692" cy="28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9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B796AA-34D5-40EB-B244-236DCC2F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BILAN: COMMUNICATION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9DD8C1-6C41-42A8-9067-CB7F8B039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55" r="11166" b="6635"/>
          <a:stretch/>
        </p:blipFill>
        <p:spPr>
          <a:xfrm>
            <a:off x="6084963" y="281473"/>
            <a:ext cx="5256759" cy="26333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8517FB1-0B72-4DF5-AEBD-0867D094F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50" t="33630" r="16750" b="7111"/>
          <a:stretch/>
        </p:blipFill>
        <p:spPr>
          <a:xfrm rot="21079428">
            <a:off x="5615187" y="3886855"/>
            <a:ext cx="3199204" cy="26330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23DDA68-7528-4F47-B640-1A256B5514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67" t="15259" r="14333" b="4593"/>
          <a:stretch/>
        </p:blipFill>
        <p:spPr>
          <a:xfrm rot="889416">
            <a:off x="8713342" y="2912633"/>
            <a:ext cx="3262684" cy="2014968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F2A8B8-5059-45E3-95F0-2F80C6531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2" y="1625557"/>
            <a:ext cx="6959398" cy="4379003"/>
          </a:xfrm>
        </p:spPr>
        <p:txBody>
          <a:bodyPr>
            <a:normAutofit fontScale="92500" lnSpcReduction="20000"/>
          </a:bodyPr>
          <a:lstStyle/>
          <a:p>
            <a:r>
              <a:rPr lang="fr-FR" sz="3200" dirty="0"/>
              <a:t>Communication publique</a:t>
            </a:r>
          </a:p>
          <a:p>
            <a:pPr lvl="1"/>
            <a:r>
              <a:rPr lang="fr-FR" sz="2800" dirty="0"/>
              <a:t>Site internet</a:t>
            </a:r>
          </a:p>
          <a:p>
            <a:pPr lvl="1"/>
            <a:r>
              <a:rPr lang="fr-FR" sz="2800" dirty="0"/>
              <a:t>Page </a:t>
            </a:r>
            <a:r>
              <a:rPr lang="fr-FR" sz="2800" dirty="0" err="1"/>
              <a:t>facebook</a:t>
            </a:r>
            <a:endParaRPr lang="fr-FR" sz="2800" dirty="0"/>
          </a:p>
          <a:p>
            <a:pPr lvl="1"/>
            <a:r>
              <a:rPr lang="fr-FR" sz="2800" dirty="0"/>
              <a:t>Page </a:t>
            </a:r>
            <a:r>
              <a:rPr lang="fr-FR" sz="2800" dirty="0" err="1"/>
              <a:t>instagram</a:t>
            </a:r>
            <a:endParaRPr lang="fr-FR" sz="2800" dirty="0"/>
          </a:p>
          <a:p>
            <a:pPr lvl="1"/>
            <a:r>
              <a:rPr lang="fr-FR" sz="2800" dirty="0"/>
              <a:t>Distribution de flyers</a:t>
            </a:r>
          </a:p>
          <a:p>
            <a:pPr lvl="1"/>
            <a:r>
              <a:rPr lang="fr-FR" sz="2800" dirty="0"/>
              <a:t>Affiches</a:t>
            </a:r>
          </a:p>
          <a:p>
            <a:endParaRPr lang="fr-FR" sz="3200" dirty="0"/>
          </a:p>
          <a:p>
            <a:r>
              <a:rPr lang="fr-FR" sz="3200" dirty="0"/>
              <a:t>Communication interne</a:t>
            </a:r>
          </a:p>
          <a:p>
            <a:pPr lvl="1"/>
            <a:r>
              <a:rPr lang="fr-FR" sz="2800" dirty="0"/>
              <a:t>SMS et mails</a:t>
            </a:r>
          </a:p>
        </p:txBody>
      </p:sp>
    </p:spTree>
    <p:extLst>
      <p:ext uri="{BB962C8B-B14F-4D97-AF65-F5344CB8AC3E}">
        <p14:creationId xmlns:p14="http://schemas.microsoft.com/office/powerpoint/2010/main" val="390796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247B9-5052-4AEB-BA58-A58CF760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Validation du rapport </a:t>
            </a:r>
            <a:r>
              <a:rPr lang="en-US" sz="5400" dirty="0" err="1"/>
              <a:t>d’activité</a:t>
            </a:r>
            <a:endParaRPr lang="en-US" sz="5400" dirty="0"/>
          </a:p>
        </p:txBody>
      </p:sp>
      <p:pic>
        <p:nvPicPr>
          <p:cNvPr id="7" name="Graphic 6" descr="Coche">
            <a:extLst>
              <a:ext uri="{FF2B5EF4-FFF2-40B4-BE49-F238E27FC236}">
                <a16:creationId xmlns:a16="http://schemas.microsoft.com/office/drawing/2014/main" id="{5234BDC9-C786-4695-9018-88229BC04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24A9D7A-0CFA-4853-9CDE-58121050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dirty="0"/>
              <a:t>Rapport financier</a:t>
            </a:r>
          </a:p>
        </p:txBody>
      </p:sp>
    </p:spTree>
    <p:extLst>
      <p:ext uri="{BB962C8B-B14F-4D97-AF65-F5344CB8AC3E}">
        <p14:creationId xmlns:p14="http://schemas.microsoft.com/office/powerpoint/2010/main" val="155719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B5404-A3F0-49DD-A98B-0C19A508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0" y="343786"/>
            <a:ext cx="3779520" cy="2715792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 compte de résultats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2E79B4-3CBE-4C1E-BCFB-9A1C73136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3" y="0"/>
            <a:ext cx="7629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B5404-A3F0-49DD-A98B-0C19A508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445386"/>
            <a:ext cx="5699760" cy="1267208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 Bilan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3AC13E-8353-45E6-B3F0-32360FA6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1712594"/>
            <a:ext cx="9659408" cy="43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1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1E247B9-5052-4AEB-BA58-A58CF760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Validation du rapport financier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Coche">
            <a:extLst>
              <a:ext uri="{FF2B5EF4-FFF2-40B4-BE49-F238E27FC236}">
                <a16:creationId xmlns:a16="http://schemas.microsoft.com/office/drawing/2014/main" id="{5234BDC9-C786-4695-9018-88229BC04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02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1E247B9-5052-4AEB-BA58-A58CF760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Validation de l’affectation du résultat de l’exercice au report à nouveau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Coche">
            <a:extLst>
              <a:ext uri="{FF2B5EF4-FFF2-40B4-BE49-F238E27FC236}">
                <a16:creationId xmlns:a16="http://schemas.microsoft.com/office/drawing/2014/main" id="{5234BDC9-C786-4695-9018-88229BC04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6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ECE2F7-B00F-47D6-903F-1AB06D06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Rapport moral et d’orientation</a:t>
            </a:r>
          </a:p>
        </p:txBody>
      </p:sp>
      <p:pic>
        <p:nvPicPr>
          <p:cNvPr id="2050" name="Picture 2" descr="BARRES ASYMÉTRIQUES DE COMPÉTITION &quot;RIO&quot; - CÂBLERIE COURTE - PORTE-MAINS  FIBRE NATURELLE - Gymnova">
            <a:extLst>
              <a:ext uri="{FF2B5EF4-FFF2-40B4-BE49-F238E27FC236}">
                <a16:creationId xmlns:a16="http://schemas.microsoft.com/office/drawing/2014/main" id="{141F1E7C-06FD-426A-95DB-C6DC703CA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863" y="1234178"/>
            <a:ext cx="4389644" cy="438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3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C9F8ABB-A6E6-47E1-98DA-E260E0BA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07" y="1378252"/>
            <a:ext cx="3547581" cy="4093028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Nos activités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6F22ACA-73A0-461B-B94C-B4016CE21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044430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899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7CF95-911A-4CCC-8710-1A7C7553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horaires d’entrainement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AF82E1-8E7C-4994-91A5-C51E6AC55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4978399"/>
          </a:xfrm>
        </p:spPr>
        <p:txBody>
          <a:bodyPr>
            <a:normAutofit/>
          </a:bodyPr>
          <a:lstStyle/>
          <a:p>
            <a:r>
              <a:rPr lang="fr-FR" sz="2000" dirty="0"/>
              <a:t>Tous nos entraînements ont lieu </a:t>
            </a:r>
            <a:r>
              <a:rPr lang="fr-FR" sz="2000" dirty="0">
                <a:solidFill>
                  <a:srgbClr val="FF0000"/>
                </a:solidFill>
              </a:rPr>
              <a:t>le samedi </a:t>
            </a:r>
            <a:r>
              <a:rPr lang="fr-FR" sz="2000" dirty="0"/>
              <a:t>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4736A8-4932-4A08-B621-CE27DE7BD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672" y="2077720"/>
            <a:ext cx="7689509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9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3C589-ADD8-41B1-A200-A5A86133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576" y="447857"/>
            <a:ext cx="4554821" cy="2186096"/>
          </a:xfrm>
        </p:spPr>
        <p:txBody>
          <a:bodyPr anchor="b">
            <a:normAutofit/>
          </a:bodyPr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CDB87-C0A0-44D0-A7F7-0144E149C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743" y="2869764"/>
            <a:ext cx="4537073" cy="3361604"/>
          </a:xfrm>
        </p:spPr>
        <p:txBody>
          <a:bodyPr anchor="t">
            <a:normAutofit/>
          </a:bodyPr>
          <a:lstStyle/>
          <a:p>
            <a:r>
              <a:rPr lang="fr-FR" dirty="0"/>
              <a:t>Rapport d’activité</a:t>
            </a:r>
          </a:p>
          <a:p>
            <a:r>
              <a:rPr lang="fr-FR" dirty="0"/>
              <a:t>Rapport financier</a:t>
            </a:r>
          </a:p>
          <a:p>
            <a:r>
              <a:rPr lang="fr-FR" dirty="0"/>
              <a:t>Rapport moral et d’orientation</a:t>
            </a:r>
          </a:p>
          <a:p>
            <a:r>
              <a:rPr lang="fr-FR" dirty="0"/>
              <a:t>Election des membres du conseil d’administration</a:t>
            </a:r>
          </a:p>
        </p:txBody>
      </p:sp>
      <p:pic>
        <p:nvPicPr>
          <p:cNvPr id="5" name="Picture 4" descr="Loupe montrant des performances en baisse">
            <a:extLst>
              <a:ext uri="{FF2B5EF4-FFF2-40B4-BE49-F238E27FC236}">
                <a16:creationId xmlns:a16="http://schemas.microsoft.com/office/drawing/2014/main" id="{9F2D4DA4-7F0A-430A-AFF1-CE236C5EC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5" r="33918" b="-1"/>
          <a:stretch/>
        </p:blipFill>
        <p:spPr>
          <a:xfrm>
            <a:off x="20" y="10"/>
            <a:ext cx="64445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3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522C5-1984-4074-BA8A-D4ADC369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fédérations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915F67-4130-4D50-8FE2-D5876D1D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04" y="2051585"/>
            <a:ext cx="10388905" cy="3624550"/>
          </a:xfrm>
        </p:spPr>
        <p:txBody>
          <a:bodyPr>
            <a:normAutofit/>
          </a:bodyPr>
          <a:lstStyle/>
          <a:p>
            <a:pPr lvl="1"/>
            <a:r>
              <a:rPr lang="fr-FR" sz="4800" dirty="0"/>
              <a:t>Assurer la totalité des adhérents</a:t>
            </a:r>
          </a:p>
          <a:p>
            <a:pPr lvl="1"/>
            <a:r>
              <a:rPr lang="fr-FR" sz="4800" dirty="0"/>
              <a:t>Accès aux compétitions</a:t>
            </a:r>
          </a:p>
          <a:p>
            <a:pPr lvl="1"/>
            <a:r>
              <a:rPr lang="fr-FR" sz="4800" dirty="0"/>
              <a:t>Accès à des stages externes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2254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ACB9B-7499-408F-BFD1-CD950CC2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fédérations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B8D6477-CCF8-4198-85D8-3405DA2DD422}"/>
              </a:ext>
            </a:extLst>
          </p:cNvPr>
          <p:cNvSpPr txBox="1">
            <a:spLocks/>
          </p:cNvSpPr>
          <p:nvPr/>
        </p:nvSpPr>
        <p:spPr>
          <a:xfrm>
            <a:off x="505922" y="1251896"/>
            <a:ext cx="6677075" cy="5931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800" dirty="0"/>
          </a:p>
          <a:p>
            <a:r>
              <a:rPr lang="fr-FR" sz="3200" dirty="0"/>
              <a:t>La FSCF</a:t>
            </a:r>
          </a:p>
          <a:p>
            <a:pPr lvl="1"/>
            <a:r>
              <a:rPr lang="fr-FR" sz="3200" dirty="0"/>
              <a:t>Concerne :</a:t>
            </a:r>
          </a:p>
          <a:p>
            <a:pPr lvl="2"/>
            <a:r>
              <a:rPr lang="fr-FR" sz="1800" dirty="0"/>
              <a:t> </a:t>
            </a:r>
            <a:r>
              <a:rPr lang="fr-FR" sz="2400" dirty="0"/>
              <a:t>la gymnastique artistique </a:t>
            </a:r>
          </a:p>
          <a:p>
            <a:pPr lvl="2"/>
            <a:r>
              <a:rPr lang="fr-FR" sz="2400" dirty="0"/>
              <a:t>éveil gymnique</a:t>
            </a:r>
          </a:p>
          <a:p>
            <a:pPr lvl="1"/>
            <a:r>
              <a:rPr lang="fr-FR" sz="3200" dirty="0"/>
              <a:t>Valeurs </a:t>
            </a:r>
          </a:p>
          <a:p>
            <a:pPr lvl="2"/>
            <a:r>
              <a:rPr lang="fr-FR" sz="2400" dirty="0"/>
              <a:t>Convivialité</a:t>
            </a:r>
          </a:p>
          <a:p>
            <a:pPr lvl="2"/>
            <a:r>
              <a:rPr lang="fr-FR" sz="2400" dirty="0"/>
              <a:t>Accessibilité</a:t>
            </a:r>
          </a:p>
          <a:p>
            <a:pPr lvl="2"/>
            <a:r>
              <a:rPr lang="fr-FR" sz="2400" dirty="0"/>
              <a:t>Entraide</a:t>
            </a:r>
          </a:p>
          <a:p>
            <a:pPr lvl="1"/>
            <a:r>
              <a:rPr lang="fr-FR" sz="3200" dirty="0"/>
              <a:t>Statut : </a:t>
            </a:r>
          </a:p>
          <a:p>
            <a:pPr lvl="2"/>
            <a:r>
              <a:rPr lang="fr-FR" sz="2400" dirty="0"/>
              <a:t>Affilié</a:t>
            </a:r>
          </a:p>
          <a:p>
            <a:pPr lvl="2"/>
            <a:endParaRPr lang="fr-FR" sz="7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F4301B6-1D4D-4E9B-94FF-BD2CDA5A25C5}"/>
              </a:ext>
            </a:extLst>
          </p:cNvPr>
          <p:cNvSpPr txBox="1">
            <a:spLocks/>
          </p:cNvSpPr>
          <p:nvPr/>
        </p:nvSpPr>
        <p:spPr>
          <a:xfrm>
            <a:off x="6096000" y="1083325"/>
            <a:ext cx="5845386" cy="577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1800" dirty="0"/>
          </a:p>
          <a:p>
            <a:r>
              <a:rPr lang="fr-FR" sz="3200" dirty="0"/>
              <a:t>La </a:t>
            </a:r>
            <a:r>
              <a:rPr lang="fr-FR" sz="3200" dirty="0" err="1"/>
              <a:t>FFGym</a:t>
            </a:r>
            <a:endParaRPr lang="fr-FR" sz="3200" dirty="0"/>
          </a:p>
          <a:p>
            <a:pPr lvl="1"/>
            <a:r>
              <a:rPr lang="fr-FR" sz="2800" dirty="0"/>
              <a:t>Concerne :</a:t>
            </a:r>
          </a:p>
          <a:p>
            <a:pPr lvl="2"/>
            <a:r>
              <a:rPr lang="fr-FR" sz="2400" dirty="0"/>
              <a:t>la gymnastique acrobatique</a:t>
            </a:r>
          </a:p>
          <a:p>
            <a:pPr lvl="1"/>
            <a:r>
              <a:rPr lang="fr-FR" sz="2800" dirty="0"/>
              <a:t>Valeurs</a:t>
            </a:r>
          </a:p>
          <a:p>
            <a:pPr lvl="2"/>
            <a:r>
              <a:rPr lang="fr-FR" sz="2400" dirty="0"/>
              <a:t>Respect</a:t>
            </a:r>
          </a:p>
          <a:p>
            <a:pPr lvl="2"/>
            <a:r>
              <a:rPr lang="fr-FR" sz="2400" dirty="0"/>
              <a:t>Engagement</a:t>
            </a:r>
          </a:p>
          <a:p>
            <a:pPr lvl="2"/>
            <a:r>
              <a:rPr lang="fr-FR" sz="2400" dirty="0"/>
              <a:t>Excellence</a:t>
            </a:r>
          </a:p>
          <a:p>
            <a:pPr lvl="1"/>
            <a:r>
              <a:rPr lang="fr-FR" sz="2800" dirty="0"/>
              <a:t>Statut</a:t>
            </a:r>
          </a:p>
          <a:p>
            <a:pPr lvl="2"/>
            <a:r>
              <a:rPr lang="fr-FR" sz="2400" dirty="0"/>
              <a:t>En attente</a:t>
            </a:r>
          </a:p>
        </p:txBody>
      </p:sp>
      <p:pic>
        <p:nvPicPr>
          <p:cNvPr id="3074" name="Picture 2" descr="Fédération Sportive et Culturelle de France | FSCF">
            <a:extLst>
              <a:ext uri="{FF2B5EF4-FFF2-40B4-BE49-F238E27FC236}">
                <a16:creationId xmlns:a16="http://schemas.microsoft.com/office/drawing/2014/main" id="{0C8108C2-03E7-4226-8D99-7937B3CC1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39" y="4927601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FGym - La FFGym suspend ses activités et compétitions">
            <a:extLst>
              <a:ext uri="{FF2B5EF4-FFF2-40B4-BE49-F238E27FC236}">
                <a16:creationId xmlns:a16="http://schemas.microsoft.com/office/drawing/2014/main" id="{CB6D84A7-63D2-44FA-976E-2526FBC7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693" y="4998387"/>
            <a:ext cx="29337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077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B5404-A3F0-49DD-A98B-0C19A508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effectifs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3C8C13-D9F8-493B-9E8A-17BC951A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11" y="1621527"/>
            <a:ext cx="8226292" cy="49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19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A6771-506A-4BA5-8A00-C5F75247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gala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5DB2B9-7AE3-43CD-A683-03A2A3181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9546319" cy="3880773"/>
          </a:xfrm>
        </p:spPr>
        <p:txBody>
          <a:bodyPr>
            <a:normAutofit/>
          </a:bodyPr>
          <a:lstStyle/>
          <a:p>
            <a:r>
              <a:rPr lang="fr-FR" sz="2800" dirty="0"/>
              <a:t>En décembre</a:t>
            </a:r>
          </a:p>
          <a:p>
            <a:r>
              <a:rPr lang="fr-FR" sz="2800" dirty="0"/>
              <a:t>Spectacle réalisé par l’ensemble des membres du club</a:t>
            </a:r>
          </a:p>
          <a:p>
            <a:r>
              <a:rPr lang="fr-FR" sz="2800" dirty="0"/>
              <a:t>Ouvert à tous</a:t>
            </a:r>
          </a:p>
          <a:p>
            <a:r>
              <a:rPr lang="fr-FR" sz="2800" dirty="0"/>
              <a:t>Permet la rencontre des différents groupes</a:t>
            </a:r>
          </a:p>
        </p:txBody>
      </p:sp>
      <p:pic>
        <p:nvPicPr>
          <p:cNvPr id="7172" name="Picture 4" descr="Spectacle : les étudiant.e.s internationaux.ales entrent en scène ! - UPEC">
            <a:extLst>
              <a:ext uri="{FF2B5EF4-FFF2-40B4-BE49-F238E27FC236}">
                <a16:creationId xmlns:a16="http://schemas.microsoft.com/office/drawing/2014/main" id="{F119740C-50B7-456C-885D-E3CB6DAD5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06" y="3658762"/>
            <a:ext cx="4484185" cy="298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17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DF2F3-5FD5-4B4F-9597-561CD800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Esprit des compétitions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DCBC0E-4A88-48A9-9482-F5FAB6CB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75847"/>
            <a:ext cx="10009028" cy="4791054"/>
          </a:xfrm>
        </p:spPr>
        <p:txBody>
          <a:bodyPr>
            <a:normAutofit fontScale="77500" lnSpcReduction="20000"/>
          </a:bodyPr>
          <a:lstStyle/>
          <a:p>
            <a:r>
              <a:rPr lang="fr-FR" sz="4200" dirty="0"/>
              <a:t>Au moins une compétition obligatoire pour tous (sauf l’éveil)</a:t>
            </a:r>
          </a:p>
          <a:p>
            <a:r>
              <a:rPr lang="fr-FR" sz="3800" dirty="0"/>
              <a:t>Objectifs : </a:t>
            </a:r>
          </a:p>
          <a:p>
            <a:pPr lvl="1"/>
            <a:r>
              <a:rPr lang="fr-FR" sz="3300" b="1" dirty="0"/>
              <a:t>Passer un bon moment </a:t>
            </a:r>
            <a:r>
              <a:rPr lang="fr-FR" sz="3300" dirty="0"/>
              <a:t>avec le club</a:t>
            </a:r>
          </a:p>
          <a:p>
            <a:pPr lvl="1"/>
            <a:r>
              <a:rPr lang="fr-FR" sz="3300" b="1" dirty="0"/>
              <a:t>Montrer le travail réalisé </a:t>
            </a:r>
            <a:r>
              <a:rPr lang="fr-FR" sz="3300" dirty="0"/>
              <a:t>pendant l’année</a:t>
            </a:r>
          </a:p>
          <a:p>
            <a:pPr lvl="1"/>
            <a:r>
              <a:rPr lang="fr-FR" sz="3300" b="1" dirty="0"/>
              <a:t>Rencontrer</a:t>
            </a:r>
            <a:r>
              <a:rPr lang="fr-FR" sz="3300" dirty="0"/>
              <a:t> les membres des autres clubs</a:t>
            </a:r>
          </a:p>
          <a:p>
            <a:r>
              <a:rPr lang="fr-FR" sz="3800" dirty="0"/>
              <a:t>Accessibles à tous quelque soit le niveau</a:t>
            </a:r>
          </a:p>
          <a:p>
            <a:r>
              <a:rPr lang="fr-FR" sz="3800" dirty="0"/>
              <a:t>Aucune pression pour les compétitions, pas d’exigence de résultat ou de qualification, </a:t>
            </a:r>
            <a:r>
              <a:rPr lang="fr-FR" sz="4700" b="1" dirty="0">
                <a:solidFill>
                  <a:srgbClr val="00B050"/>
                </a:solidFill>
              </a:rPr>
              <a:t>simplement se faire plaisir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3907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DF2F3-5FD5-4B4F-9597-561CD800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08" y="353765"/>
            <a:ext cx="9876826" cy="1320800"/>
          </a:xfrm>
        </p:spPr>
        <p:txBody>
          <a:bodyPr/>
          <a:lstStyle/>
          <a:p>
            <a:pPr algn="ctr"/>
            <a:r>
              <a:rPr lang="fr-FR" dirty="0"/>
              <a:t>Organisation des compétitions </a:t>
            </a:r>
            <a:br>
              <a:rPr lang="fr-FR" dirty="0"/>
            </a:br>
            <a:r>
              <a:rPr lang="fr-FR" dirty="0"/>
              <a:t>(gym artistique)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DCBC0E-4A88-48A9-9482-F5FAB6CB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74565"/>
            <a:ext cx="9546319" cy="4847422"/>
          </a:xfrm>
        </p:spPr>
        <p:txBody>
          <a:bodyPr>
            <a:normAutofit/>
          </a:bodyPr>
          <a:lstStyle/>
          <a:p>
            <a:r>
              <a:rPr lang="fr-FR" sz="3200" dirty="0"/>
              <a:t>Compétitions individuelles :</a:t>
            </a:r>
          </a:p>
          <a:p>
            <a:pPr lvl="1"/>
            <a:r>
              <a:rPr lang="fr-FR" sz="3200" dirty="0"/>
              <a:t>Participation de tous</a:t>
            </a:r>
          </a:p>
          <a:p>
            <a:r>
              <a:rPr lang="fr-FR" sz="3200" dirty="0"/>
              <a:t>Compétitions par équipes :</a:t>
            </a:r>
          </a:p>
          <a:p>
            <a:pPr lvl="1"/>
            <a:r>
              <a:rPr lang="fr-FR" sz="3200" dirty="0"/>
              <a:t>Sur sélection des encadrants selon motivation et investissement</a:t>
            </a:r>
          </a:p>
        </p:txBody>
      </p:sp>
    </p:spTree>
    <p:extLst>
      <p:ext uri="{BB962C8B-B14F-4D97-AF65-F5344CB8AC3E}">
        <p14:creationId xmlns:p14="http://schemas.microsoft.com/office/powerpoint/2010/main" val="13757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DF2F3-5FD5-4B4F-9597-561CD800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Organisation des compétitions </a:t>
            </a:r>
            <a:br>
              <a:rPr lang="fr-FR" dirty="0"/>
            </a:br>
            <a:r>
              <a:rPr lang="fr-FR" dirty="0"/>
              <a:t>(gym artistique)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DCBC0E-4A88-48A9-9482-F5FAB6CB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74565"/>
            <a:ext cx="9546319" cy="4847422"/>
          </a:xfrm>
        </p:spPr>
        <p:txBody>
          <a:bodyPr>
            <a:normAutofit/>
          </a:bodyPr>
          <a:lstStyle/>
          <a:p>
            <a:r>
              <a:rPr lang="fr-FR" sz="3200" dirty="0"/>
              <a:t>Plateaux de compétition : 2 heures </a:t>
            </a:r>
          </a:p>
          <a:p>
            <a:r>
              <a:rPr lang="fr-FR" sz="3200" dirty="0"/>
              <a:t>Palmarès à la fin de chaque demi-journée</a:t>
            </a:r>
          </a:p>
          <a:p>
            <a:r>
              <a:rPr lang="fr-FR" sz="3200" dirty="0"/>
              <a:t>Classements par niveau</a:t>
            </a:r>
          </a:p>
          <a:p>
            <a:r>
              <a:rPr lang="fr-FR" sz="3200" dirty="0"/>
              <a:t>Présentation de mouvements préparés pendant les entrainements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7EEEEC9-BF59-4E9F-BDEA-45DAD5339B06}"/>
              </a:ext>
            </a:extLst>
          </p:cNvPr>
          <p:cNvSpPr txBox="1">
            <a:spLocks/>
          </p:cNvSpPr>
          <p:nvPr/>
        </p:nvSpPr>
        <p:spPr>
          <a:xfrm>
            <a:off x="2305993" y="5583716"/>
            <a:ext cx="5791405" cy="112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dirty="0">
                <a:solidFill>
                  <a:srgbClr val="FF0000"/>
                </a:solidFill>
              </a:rPr>
              <a:t>SOURCE DE MOTIVATION</a:t>
            </a:r>
          </a:p>
        </p:txBody>
      </p:sp>
    </p:spTree>
    <p:extLst>
      <p:ext uri="{BB962C8B-B14F-4D97-AF65-F5344CB8AC3E}">
        <p14:creationId xmlns:p14="http://schemas.microsoft.com/office/powerpoint/2010/main" val="2916835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DF2F3-5FD5-4B4F-9597-561CD800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08" y="353765"/>
            <a:ext cx="9876826" cy="1320800"/>
          </a:xfrm>
        </p:spPr>
        <p:txBody>
          <a:bodyPr/>
          <a:lstStyle/>
          <a:p>
            <a:pPr algn="ctr"/>
            <a:r>
              <a:rPr lang="fr-FR" dirty="0"/>
              <a:t>Organisation des compétitions </a:t>
            </a:r>
            <a:br>
              <a:rPr lang="fr-FR" dirty="0"/>
            </a:br>
            <a:r>
              <a:rPr lang="fr-FR" dirty="0"/>
              <a:t>(gym acrobatique)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DCBC0E-4A88-48A9-9482-F5FAB6CB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74565"/>
            <a:ext cx="9546319" cy="4847422"/>
          </a:xfrm>
        </p:spPr>
        <p:txBody>
          <a:bodyPr>
            <a:normAutofit/>
          </a:bodyPr>
          <a:lstStyle/>
          <a:p>
            <a:r>
              <a:rPr lang="fr-FR" sz="3200" dirty="0"/>
              <a:t>Compétitions par duo, trio ou quatuor formés pendant l’année.</a:t>
            </a:r>
          </a:p>
          <a:p>
            <a:pPr lvl="1"/>
            <a:r>
              <a:rPr lang="fr-FR" sz="3000" dirty="0"/>
              <a:t>Participation de tous</a:t>
            </a:r>
          </a:p>
        </p:txBody>
      </p:sp>
    </p:spTree>
    <p:extLst>
      <p:ext uri="{BB962C8B-B14F-4D97-AF65-F5344CB8AC3E}">
        <p14:creationId xmlns:p14="http://schemas.microsoft.com/office/powerpoint/2010/main" val="4111238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065290-46B0-4D2E-812C-741D53E3B643}"/>
              </a:ext>
            </a:extLst>
          </p:cNvPr>
          <p:cNvSpPr/>
          <p:nvPr/>
        </p:nvSpPr>
        <p:spPr>
          <a:xfrm>
            <a:off x="396607" y="1400175"/>
            <a:ext cx="11644829" cy="502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573EC8-3B22-4DBF-AADA-9B395B50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0" y="263684"/>
            <a:ext cx="9130118" cy="1320800"/>
          </a:xfrm>
        </p:spPr>
        <p:txBody>
          <a:bodyPr/>
          <a:lstStyle/>
          <a:p>
            <a:r>
              <a:rPr lang="fr-FR" dirty="0"/>
              <a:t>Une saison type : Poussines et jeunes poussines ( 2015-2012)</a:t>
            </a: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064109A3-253E-4DC7-A6E4-73BEB1206C39}"/>
              </a:ext>
            </a:extLst>
          </p:cNvPr>
          <p:cNvGrpSpPr/>
          <p:nvPr/>
        </p:nvGrpSpPr>
        <p:grpSpPr>
          <a:xfrm>
            <a:off x="893088" y="2148852"/>
            <a:ext cx="10445134" cy="4276579"/>
            <a:chOff x="893088" y="2148852"/>
            <a:chExt cx="10445134" cy="4276579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79BAA71-5141-47EF-B728-4A8E8074E612}"/>
                </a:ext>
              </a:extLst>
            </p:cNvPr>
            <p:cNvSpPr/>
            <p:nvPr/>
          </p:nvSpPr>
          <p:spPr>
            <a:xfrm>
              <a:off x="1533645" y="3454018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C4BB3CA-0963-4FAF-A300-927DB7343130}"/>
                </a:ext>
              </a:extLst>
            </p:cNvPr>
            <p:cNvSpPr txBox="1"/>
            <p:nvPr/>
          </p:nvSpPr>
          <p:spPr>
            <a:xfrm rot="16200000">
              <a:off x="1028700" y="2616769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Septembre</a:t>
              </a: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C08F4422-564E-4003-83BA-A1763C6C6316}"/>
                </a:ext>
              </a:extLst>
            </p:cNvPr>
            <p:cNvSpPr/>
            <p:nvPr/>
          </p:nvSpPr>
          <p:spPr>
            <a:xfrm>
              <a:off x="893088" y="3851979"/>
              <a:ext cx="1576388" cy="5296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Rentrée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8DE1A68-FAF0-4606-A1F5-9901DD366AB0}"/>
                </a:ext>
              </a:extLst>
            </p:cNvPr>
            <p:cNvSpPr/>
            <p:nvPr/>
          </p:nvSpPr>
          <p:spPr>
            <a:xfrm>
              <a:off x="5099212" y="3454019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DC23CEC-74D2-4E1C-827D-34F1C0013808}"/>
                </a:ext>
              </a:extLst>
            </p:cNvPr>
            <p:cNvSpPr txBox="1"/>
            <p:nvPr/>
          </p:nvSpPr>
          <p:spPr>
            <a:xfrm rot="16200000">
              <a:off x="4631937" y="2683597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Décembre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7F9FE82E-F8F2-4D28-ACD3-95AE87DBE47D}"/>
                </a:ext>
              </a:extLst>
            </p:cNvPr>
            <p:cNvSpPr/>
            <p:nvPr/>
          </p:nvSpPr>
          <p:spPr>
            <a:xfrm>
              <a:off x="4458655" y="3851979"/>
              <a:ext cx="1576388" cy="5296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GALA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4DF2EF7-AEBC-48A1-91BE-05C591A10F5A}"/>
                </a:ext>
              </a:extLst>
            </p:cNvPr>
            <p:cNvSpPr/>
            <p:nvPr/>
          </p:nvSpPr>
          <p:spPr>
            <a:xfrm>
              <a:off x="8527138" y="3483175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B7BFFCC-03B0-4B44-B1C4-643765917A99}"/>
                </a:ext>
              </a:extLst>
            </p:cNvPr>
            <p:cNvSpPr/>
            <p:nvPr/>
          </p:nvSpPr>
          <p:spPr>
            <a:xfrm>
              <a:off x="9872377" y="3483174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E517698E-D7AB-47DB-854B-92A790ECC89F}"/>
                </a:ext>
              </a:extLst>
            </p:cNvPr>
            <p:cNvSpPr/>
            <p:nvPr/>
          </p:nvSpPr>
          <p:spPr>
            <a:xfrm>
              <a:off x="11042947" y="3483173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FA2C3A58-2D5C-412A-B057-9A16C98AC43C}"/>
                </a:ext>
              </a:extLst>
            </p:cNvPr>
            <p:cNvSpPr/>
            <p:nvPr/>
          </p:nvSpPr>
          <p:spPr>
            <a:xfrm>
              <a:off x="7593687" y="3947229"/>
              <a:ext cx="2162175" cy="128262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Compétition départementale individuelle </a:t>
              </a:r>
            </a:p>
            <a:p>
              <a:pPr algn="ctr"/>
              <a:r>
                <a:rPr lang="fr-FR" dirty="0">
                  <a:solidFill>
                    <a:schemeClr val="tx1"/>
                  </a:solidFill>
                </a:rPr>
                <a:t>« Les BADGES »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84C884B4-6B61-42AF-9D35-8DB6576B1AF2}"/>
                </a:ext>
              </a:extLst>
            </p:cNvPr>
            <p:cNvSpPr/>
            <p:nvPr/>
          </p:nvSpPr>
          <p:spPr>
            <a:xfrm>
              <a:off x="8929348" y="5457825"/>
              <a:ext cx="2162175" cy="9676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Compétition départementale par équipe</a:t>
              </a:r>
            </a:p>
          </p:txBody>
        </p:sp>
      </p:grp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333B54B6-31F3-4407-B978-AA038452B4B0}"/>
              </a:ext>
            </a:extLst>
          </p:cNvPr>
          <p:cNvSpPr/>
          <p:nvPr/>
        </p:nvSpPr>
        <p:spPr>
          <a:xfrm>
            <a:off x="10254583" y="3947228"/>
            <a:ext cx="1872001" cy="12826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Compétition régionale par équipe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58196A-3BE9-4921-A0CA-0B79C365625F}"/>
              </a:ext>
            </a:extLst>
          </p:cNvPr>
          <p:cNvSpPr txBox="1"/>
          <p:nvPr/>
        </p:nvSpPr>
        <p:spPr>
          <a:xfrm rot="16200000">
            <a:off x="8342382" y="3011907"/>
            <a:ext cx="64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Avril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4C9407-F581-4A20-9118-7B8BF688FCF9}"/>
              </a:ext>
            </a:extLst>
          </p:cNvPr>
          <p:cNvSpPr txBox="1"/>
          <p:nvPr/>
        </p:nvSpPr>
        <p:spPr>
          <a:xfrm rot="16200000">
            <a:off x="9724256" y="301190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0CB7795-1EB8-49C4-BA15-F5BDC650A5E9}"/>
              </a:ext>
            </a:extLst>
          </p:cNvPr>
          <p:cNvSpPr txBox="1"/>
          <p:nvPr/>
        </p:nvSpPr>
        <p:spPr>
          <a:xfrm rot="16200000">
            <a:off x="10843030" y="301190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Juin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714631A-FE02-46C9-8FDD-06709F50BD4D}"/>
              </a:ext>
            </a:extLst>
          </p:cNvPr>
          <p:cNvCxnSpPr>
            <a:stCxn id="6" idx="3"/>
            <a:endCxn id="6" idx="3"/>
          </p:cNvCxnSpPr>
          <p:nvPr/>
        </p:nvCxnSpPr>
        <p:spPr>
          <a:xfrm>
            <a:off x="2469476" y="4116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1B81B50-82C6-4703-AFD5-FDD906245534}"/>
              </a:ext>
            </a:extLst>
          </p:cNvPr>
          <p:cNvCxnSpPr>
            <a:endCxn id="7" idx="2"/>
          </p:cNvCxnSpPr>
          <p:nvPr/>
        </p:nvCxnSpPr>
        <p:spPr>
          <a:xfrm>
            <a:off x="1828920" y="3611179"/>
            <a:ext cx="3270292" cy="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D12FF3B-8447-4508-BBEC-E689B7786736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5394487" y="3611182"/>
            <a:ext cx="3132651" cy="2915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6FE9F6D-AABE-488D-81EE-EAF600307AA3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677334" y="3596603"/>
            <a:ext cx="856311" cy="145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EDF9E9A5-CBC8-469A-A82E-4025A95A7EAE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8822413" y="3640337"/>
            <a:ext cx="1049964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2FF1E82-AD8A-4A6F-9B38-83CDB085A26A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10167652" y="3640336"/>
            <a:ext cx="875295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8B9818-A974-4D18-8AE2-551BF7D9F7EB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11338222" y="3640335"/>
            <a:ext cx="577553" cy="1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7543E2C-73D9-4146-A101-B98986350C01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1681282" y="3768343"/>
            <a:ext cx="1" cy="836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BC4F006B-53CC-4EA6-B994-623D5912DFF2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5246849" y="3768344"/>
            <a:ext cx="1" cy="836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9C54F68B-1473-4801-9F5E-882B2C4C2978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8674774" y="3797500"/>
            <a:ext cx="2" cy="1205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0EECB4E0-A69F-4E1C-A3E6-D6FF9FB96997}"/>
              </a:ext>
            </a:extLst>
          </p:cNvPr>
          <p:cNvCxnSpPr>
            <a:cxnSpLocks/>
            <a:stCxn id="11" idx="4"/>
            <a:endCxn id="14" idx="0"/>
          </p:cNvCxnSpPr>
          <p:nvPr/>
        </p:nvCxnSpPr>
        <p:spPr>
          <a:xfrm flipH="1">
            <a:off x="10010436" y="3797499"/>
            <a:ext cx="9579" cy="16603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50A8E1B-D73C-4FD3-A6D3-B049C6C4E798}"/>
              </a:ext>
            </a:extLst>
          </p:cNvPr>
          <p:cNvCxnSpPr>
            <a:cxnSpLocks/>
            <a:stCxn id="12" idx="4"/>
            <a:endCxn id="16" idx="0"/>
          </p:cNvCxnSpPr>
          <p:nvPr/>
        </p:nvCxnSpPr>
        <p:spPr>
          <a:xfrm flipH="1">
            <a:off x="11190584" y="3797498"/>
            <a:ext cx="1" cy="1497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93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A670C21-AD15-40E6-BEB2-629131EC160E}"/>
              </a:ext>
            </a:extLst>
          </p:cNvPr>
          <p:cNvSpPr/>
          <p:nvPr/>
        </p:nvSpPr>
        <p:spPr>
          <a:xfrm>
            <a:off x="396607" y="1400175"/>
            <a:ext cx="11644829" cy="502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573EC8-3B22-4DBF-AADA-9B395B50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0" y="263684"/>
            <a:ext cx="9130118" cy="1320800"/>
          </a:xfrm>
        </p:spPr>
        <p:txBody>
          <a:bodyPr/>
          <a:lstStyle/>
          <a:p>
            <a:r>
              <a:rPr lang="fr-FR" dirty="0"/>
              <a:t>Une saison type : Jeunesses et ainées</a:t>
            </a:r>
            <a:br>
              <a:rPr lang="fr-FR" dirty="0"/>
            </a:br>
            <a:r>
              <a:rPr lang="fr-FR" dirty="0"/>
              <a:t> 2011 et avant</a:t>
            </a: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064109A3-253E-4DC7-A6E4-73BEB1206C39}"/>
              </a:ext>
            </a:extLst>
          </p:cNvPr>
          <p:cNvGrpSpPr/>
          <p:nvPr/>
        </p:nvGrpSpPr>
        <p:grpSpPr>
          <a:xfrm>
            <a:off x="893088" y="2148852"/>
            <a:ext cx="10050141" cy="4235631"/>
            <a:chOff x="893088" y="2148852"/>
            <a:chExt cx="10050141" cy="4235631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79BAA71-5141-47EF-B728-4A8E8074E612}"/>
                </a:ext>
              </a:extLst>
            </p:cNvPr>
            <p:cNvSpPr/>
            <p:nvPr/>
          </p:nvSpPr>
          <p:spPr>
            <a:xfrm>
              <a:off x="1533645" y="3454018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C4BB3CA-0963-4FAF-A300-927DB7343130}"/>
                </a:ext>
              </a:extLst>
            </p:cNvPr>
            <p:cNvSpPr txBox="1"/>
            <p:nvPr/>
          </p:nvSpPr>
          <p:spPr>
            <a:xfrm rot="16200000">
              <a:off x="1028700" y="2616769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Septembre</a:t>
              </a: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C08F4422-564E-4003-83BA-A1763C6C6316}"/>
                </a:ext>
              </a:extLst>
            </p:cNvPr>
            <p:cNvSpPr/>
            <p:nvPr/>
          </p:nvSpPr>
          <p:spPr>
            <a:xfrm>
              <a:off x="893088" y="3851979"/>
              <a:ext cx="1576388" cy="5296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Rentrée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8DE1A68-FAF0-4606-A1F5-9901DD366AB0}"/>
                </a:ext>
              </a:extLst>
            </p:cNvPr>
            <p:cNvSpPr/>
            <p:nvPr/>
          </p:nvSpPr>
          <p:spPr>
            <a:xfrm>
              <a:off x="5099212" y="3454019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DC23CEC-74D2-4E1C-827D-34F1C0013808}"/>
                </a:ext>
              </a:extLst>
            </p:cNvPr>
            <p:cNvSpPr txBox="1"/>
            <p:nvPr/>
          </p:nvSpPr>
          <p:spPr>
            <a:xfrm rot="16200000">
              <a:off x="4631937" y="2683597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Décembre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7F9FE82E-F8F2-4D28-ACD3-95AE87DBE47D}"/>
                </a:ext>
              </a:extLst>
            </p:cNvPr>
            <p:cNvSpPr/>
            <p:nvPr/>
          </p:nvSpPr>
          <p:spPr>
            <a:xfrm>
              <a:off x="4458655" y="3851979"/>
              <a:ext cx="1576388" cy="5296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GALA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4DF2EF7-AEBC-48A1-91BE-05C591A10F5A}"/>
                </a:ext>
              </a:extLst>
            </p:cNvPr>
            <p:cNvSpPr/>
            <p:nvPr/>
          </p:nvSpPr>
          <p:spPr>
            <a:xfrm>
              <a:off x="6969063" y="3472570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B7BFFCC-03B0-4B44-B1C4-643765917A99}"/>
                </a:ext>
              </a:extLst>
            </p:cNvPr>
            <p:cNvSpPr/>
            <p:nvPr/>
          </p:nvSpPr>
          <p:spPr>
            <a:xfrm>
              <a:off x="7783491" y="3472570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E517698E-D7AB-47DB-854B-92A790ECC89F}"/>
                </a:ext>
              </a:extLst>
            </p:cNvPr>
            <p:cNvSpPr/>
            <p:nvPr/>
          </p:nvSpPr>
          <p:spPr>
            <a:xfrm>
              <a:off x="10647954" y="3503708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FA2C3A58-2D5C-412A-B057-9A16C98AC43C}"/>
                </a:ext>
              </a:extLst>
            </p:cNvPr>
            <p:cNvSpPr/>
            <p:nvPr/>
          </p:nvSpPr>
          <p:spPr>
            <a:xfrm>
              <a:off x="6018830" y="3918282"/>
              <a:ext cx="2162175" cy="128262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Compétition départementale individuelle </a:t>
              </a:r>
            </a:p>
            <a:p>
              <a:pPr algn="ctr"/>
              <a:r>
                <a:rPr lang="fr-FR" dirty="0">
                  <a:solidFill>
                    <a:schemeClr val="tx1"/>
                  </a:solidFill>
                </a:rPr>
                <a:t>« Les ETOILES »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84C884B4-6B61-42AF-9D35-8DB6576B1AF2}"/>
                </a:ext>
              </a:extLst>
            </p:cNvPr>
            <p:cNvSpPr/>
            <p:nvPr/>
          </p:nvSpPr>
          <p:spPr>
            <a:xfrm>
              <a:off x="6850040" y="5416877"/>
              <a:ext cx="2162175" cy="9676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Compétition départementale par équipe</a:t>
              </a:r>
            </a:p>
          </p:txBody>
        </p:sp>
      </p:grp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333B54B6-31F3-4407-B978-AA038452B4B0}"/>
              </a:ext>
            </a:extLst>
          </p:cNvPr>
          <p:cNvSpPr/>
          <p:nvPr/>
        </p:nvSpPr>
        <p:spPr>
          <a:xfrm>
            <a:off x="9858358" y="3973080"/>
            <a:ext cx="1872001" cy="12826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Compétition régionale par équipe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58196A-3BE9-4921-A0CA-0B79C365625F}"/>
              </a:ext>
            </a:extLst>
          </p:cNvPr>
          <p:cNvSpPr txBox="1"/>
          <p:nvPr/>
        </p:nvSpPr>
        <p:spPr>
          <a:xfrm rot="16200000">
            <a:off x="6645964" y="284137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Février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4C9407-F581-4A20-9118-7B8BF688FCF9}"/>
              </a:ext>
            </a:extLst>
          </p:cNvPr>
          <p:cNvSpPr txBox="1"/>
          <p:nvPr/>
        </p:nvSpPr>
        <p:spPr>
          <a:xfrm rot="16200000">
            <a:off x="11114620" y="302004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Juin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0CB7795-1EB8-49C4-BA15-F5BDC650A5E9}"/>
              </a:ext>
            </a:extLst>
          </p:cNvPr>
          <p:cNvSpPr txBox="1"/>
          <p:nvPr/>
        </p:nvSpPr>
        <p:spPr>
          <a:xfrm rot="16200000">
            <a:off x="10476304" y="301190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Juin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714631A-FE02-46C9-8FDD-06709F50BD4D}"/>
              </a:ext>
            </a:extLst>
          </p:cNvPr>
          <p:cNvCxnSpPr>
            <a:stCxn id="6" idx="3"/>
            <a:endCxn id="6" idx="3"/>
          </p:cNvCxnSpPr>
          <p:nvPr/>
        </p:nvCxnSpPr>
        <p:spPr>
          <a:xfrm>
            <a:off x="2469476" y="4116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1B81B50-82C6-4703-AFD5-FDD906245534}"/>
              </a:ext>
            </a:extLst>
          </p:cNvPr>
          <p:cNvCxnSpPr>
            <a:endCxn id="7" idx="2"/>
          </p:cNvCxnSpPr>
          <p:nvPr/>
        </p:nvCxnSpPr>
        <p:spPr>
          <a:xfrm>
            <a:off x="1828920" y="3611179"/>
            <a:ext cx="3270292" cy="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D12FF3B-8447-4508-BBEC-E689B7786736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5394487" y="3611182"/>
            <a:ext cx="1574576" cy="185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6FE9F6D-AABE-488D-81EE-EAF600307AA3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677334" y="3596603"/>
            <a:ext cx="856311" cy="145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EDF9E9A5-CBC8-469A-A82E-4025A95A7EAE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264338" y="3629733"/>
            <a:ext cx="51915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2FF1E82-AD8A-4A6F-9B38-83CDB085A26A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8078766" y="3629733"/>
            <a:ext cx="2569188" cy="311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8B9818-A974-4D18-8AE2-551BF7D9F7EB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10943229" y="3660871"/>
            <a:ext cx="1040999" cy="13983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7543E2C-73D9-4146-A101-B98986350C01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1681282" y="3768343"/>
            <a:ext cx="1" cy="836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BC4F006B-53CC-4EA6-B994-623D5912DFF2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5246849" y="3768344"/>
            <a:ext cx="1" cy="836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9C54F68B-1473-4801-9F5E-882B2C4C2978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116699" y="3786895"/>
            <a:ext cx="2" cy="1205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0EECB4E0-A69F-4E1C-A3E6-D6FF9FB96997}"/>
              </a:ext>
            </a:extLst>
          </p:cNvPr>
          <p:cNvCxnSpPr>
            <a:cxnSpLocks/>
            <a:stCxn id="11" idx="4"/>
            <a:endCxn id="14" idx="0"/>
          </p:cNvCxnSpPr>
          <p:nvPr/>
        </p:nvCxnSpPr>
        <p:spPr>
          <a:xfrm flipH="1">
            <a:off x="7931128" y="3786895"/>
            <a:ext cx="1" cy="16299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50A8E1B-D73C-4FD3-A6D3-B049C6C4E798}"/>
              </a:ext>
            </a:extLst>
          </p:cNvPr>
          <p:cNvCxnSpPr>
            <a:cxnSpLocks/>
            <a:stCxn id="12" idx="4"/>
            <a:endCxn id="16" idx="0"/>
          </p:cNvCxnSpPr>
          <p:nvPr/>
        </p:nvCxnSpPr>
        <p:spPr>
          <a:xfrm flipH="1">
            <a:off x="10794359" y="3818033"/>
            <a:ext cx="1233" cy="1550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8F550DC4-3AE5-4CC0-BA61-C278F63791D7}"/>
              </a:ext>
            </a:extLst>
          </p:cNvPr>
          <p:cNvSpPr txBox="1"/>
          <p:nvPr/>
        </p:nvSpPr>
        <p:spPr>
          <a:xfrm rot="16200000">
            <a:off x="7422527" y="284137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Février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6526A9F-471C-4DF9-9367-B77200582A85}"/>
              </a:ext>
            </a:extLst>
          </p:cNvPr>
          <p:cNvSpPr/>
          <p:nvPr/>
        </p:nvSpPr>
        <p:spPr>
          <a:xfrm>
            <a:off x="11274118" y="3503708"/>
            <a:ext cx="295275" cy="31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F249BB54-C5CA-4F63-8898-B19C47FD53AE}"/>
              </a:ext>
            </a:extLst>
          </p:cNvPr>
          <p:cNvSpPr/>
          <p:nvPr/>
        </p:nvSpPr>
        <p:spPr>
          <a:xfrm>
            <a:off x="10366257" y="5009241"/>
            <a:ext cx="1872001" cy="12826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Compétition fédérale par équipe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5AEEBC12-A69F-4CEC-9AF3-C00413A7EF2B}"/>
              </a:ext>
            </a:extLst>
          </p:cNvPr>
          <p:cNvCxnSpPr>
            <a:cxnSpLocks/>
            <a:stCxn id="44" idx="4"/>
          </p:cNvCxnSpPr>
          <p:nvPr/>
        </p:nvCxnSpPr>
        <p:spPr>
          <a:xfrm flipH="1">
            <a:off x="11421755" y="3818033"/>
            <a:ext cx="1" cy="13828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2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A776E1E-59E2-4272-9077-2E998437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Rapport d’activité</a:t>
            </a:r>
          </a:p>
        </p:txBody>
      </p:sp>
    </p:spTree>
    <p:extLst>
      <p:ext uri="{BB962C8B-B14F-4D97-AF65-F5344CB8AC3E}">
        <p14:creationId xmlns:p14="http://schemas.microsoft.com/office/powerpoint/2010/main" val="3119043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D0FC123-B2B7-4108-8C39-8E4F02EEAB0E}"/>
              </a:ext>
            </a:extLst>
          </p:cNvPr>
          <p:cNvSpPr/>
          <p:nvPr/>
        </p:nvSpPr>
        <p:spPr>
          <a:xfrm>
            <a:off x="396607" y="1400175"/>
            <a:ext cx="11644829" cy="502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573EC8-3B22-4DBF-AADA-9B395B50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0" y="263684"/>
            <a:ext cx="9130118" cy="1320800"/>
          </a:xfrm>
        </p:spPr>
        <p:txBody>
          <a:bodyPr/>
          <a:lstStyle/>
          <a:p>
            <a:r>
              <a:rPr lang="fr-FR" dirty="0"/>
              <a:t>Une saison type : Gym acrobatique</a:t>
            </a: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064109A3-253E-4DC7-A6E4-73BEB1206C39}"/>
              </a:ext>
            </a:extLst>
          </p:cNvPr>
          <p:cNvGrpSpPr/>
          <p:nvPr/>
        </p:nvGrpSpPr>
        <p:grpSpPr>
          <a:xfrm>
            <a:off x="893088" y="2148852"/>
            <a:ext cx="9583980" cy="4108056"/>
            <a:chOff x="893088" y="2148852"/>
            <a:chExt cx="9583980" cy="4108056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79BAA71-5141-47EF-B728-4A8E8074E612}"/>
                </a:ext>
              </a:extLst>
            </p:cNvPr>
            <p:cNvSpPr/>
            <p:nvPr/>
          </p:nvSpPr>
          <p:spPr>
            <a:xfrm>
              <a:off x="1533645" y="3454018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C4BB3CA-0963-4FAF-A300-927DB7343130}"/>
                </a:ext>
              </a:extLst>
            </p:cNvPr>
            <p:cNvSpPr txBox="1"/>
            <p:nvPr/>
          </p:nvSpPr>
          <p:spPr>
            <a:xfrm rot="16200000">
              <a:off x="1028700" y="2616769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Septembre</a:t>
              </a: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C08F4422-564E-4003-83BA-A1763C6C6316}"/>
                </a:ext>
              </a:extLst>
            </p:cNvPr>
            <p:cNvSpPr/>
            <p:nvPr/>
          </p:nvSpPr>
          <p:spPr>
            <a:xfrm>
              <a:off x="893088" y="3851979"/>
              <a:ext cx="1576388" cy="5296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Rentrée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8DE1A68-FAF0-4606-A1F5-9901DD366AB0}"/>
                </a:ext>
              </a:extLst>
            </p:cNvPr>
            <p:cNvSpPr/>
            <p:nvPr/>
          </p:nvSpPr>
          <p:spPr>
            <a:xfrm>
              <a:off x="5099212" y="3454019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DC23CEC-74D2-4E1C-827D-34F1C0013808}"/>
                </a:ext>
              </a:extLst>
            </p:cNvPr>
            <p:cNvSpPr txBox="1"/>
            <p:nvPr/>
          </p:nvSpPr>
          <p:spPr>
            <a:xfrm rot="16200000">
              <a:off x="4631937" y="2683597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Décembre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7F9FE82E-F8F2-4D28-ACD3-95AE87DBE47D}"/>
                </a:ext>
              </a:extLst>
            </p:cNvPr>
            <p:cNvSpPr/>
            <p:nvPr/>
          </p:nvSpPr>
          <p:spPr>
            <a:xfrm>
              <a:off x="4458655" y="3851979"/>
              <a:ext cx="1576388" cy="5296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GALA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4DF2EF7-AEBC-48A1-91BE-05C591A10F5A}"/>
                </a:ext>
              </a:extLst>
            </p:cNvPr>
            <p:cNvSpPr/>
            <p:nvPr/>
          </p:nvSpPr>
          <p:spPr>
            <a:xfrm>
              <a:off x="7529127" y="3435684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B7BFFCC-03B0-4B44-B1C4-643765917A99}"/>
                </a:ext>
              </a:extLst>
            </p:cNvPr>
            <p:cNvSpPr/>
            <p:nvPr/>
          </p:nvSpPr>
          <p:spPr>
            <a:xfrm>
              <a:off x="8869490" y="3440792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E517698E-D7AB-47DB-854B-92A790ECC89F}"/>
                </a:ext>
              </a:extLst>
            </p:cNvPr>
            <p:cNvSpPr/>
            <p:nvPr/>
          </p:nvSpPr>
          <p:spPr>
            <a:xfrm>
              <a:off x="10181793" y="3429000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FA2C3A58-2D5C-412A-B057-9A16C98AC43C}"/>
                </a:ext>
              </a:extLst>
            </p:cNvPr>
            <p:cNvSpPr/>
            <p:nvPr/>
          </p:nvSpPr>
          <p:spPr>
            <a:xfrm>
              <a:off x="6595675" y="3880898"/>
              <a:ext cx="2162175" cy="128262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Compétition </a:t>
              </a:r>
              <a:r>
                <a:rPr lang="fr-FR" sz="1400" dirty="0">
                  <a:solidFill>
                    <a:schemeClr val="tx1"/>
                  </a:solidFill>
                </a:rPr>
                <a:t>interdépartementale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84C884B4-6B61-42AF-9D35-8DB6576B1AF2}"/>
                </a:ext>
              </a:extLst>
            </p:cNvPr>
            <p:cNvSpPr/>
            <p:nvPr/>
          </p:nvSpPr>
          <p:spPr>
            <a:xfrm>
              <a:off x="7919142" y="5289302"/>
              <a:ext cx="2162175" cy="9676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Compétition régionale </a:t>
              </a:r>
            </a:p>
          </p:txBody>
        </p:sp>
      </p:grp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333B54B6-31F3-4407-B978-AA038452B4B0}"/>
              </a:ext>
            </a:extLst>
          </p:cNvPr>
          <p:cNvSpPr/>
          <p:nvPr/>
        </p:nvSpPr>
        <p:spPr>
          <a:xfrm>
            <a:off x="9404592" y="3912312"/>
            <a:ext cx="1872001" cy="12826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FestiGAC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58196A-3BE9-4921-A0CA-0B79C365625F}"/>
              </a:ext>
            </a:extLst>
          </p:cNvPr>
          <p:cNvSpPr txBox="1"/>
          <p:nvPr/>
        </p:nvSpPr>
        <p:spPr>
          <a:xfrm rot="16200000">
            <a:off x="6857310" y="245196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19 et 20 Mars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4C9407-F581-4A20-9118-7B8BF688FCF9}"/>
              </a:ext>
            </a:extLst>
          </p:cNvPr>
          <p:cNvSpPr txBox="1"/>
          <p:nvPr/>
        </p:nvSpPr>
        <p:spPr>
          <a:xfrm rot="16200000">
            <a:off x="10782851" y="292390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Juin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0CB7795-1EB8-49C4-BA15-F5BDC650A5E9}"/>
              </a:ext>
            </a:extLst>
          </p:cNvPr>
          <p:cNvSpPr txBox="1"/>
          <p:nvPr/>
        </p:nvSpPr>
        <p:spPr>
          <a:xfrm rot="16200000">
            <a:off x="9640558" y="2616767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 et 5 Juin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714631A-FE02-46C9-8FDD-06709F50BD4D}"/>
              </a:ext>
            </a:extLst>
          </p:cNvPr>
          <p:cNvCxnSpPr>
            <a:stCxn id="6" idx="3"/>
            <a:endCxn id="6" idx="3"/>
          </p:cNvCxnSpPr>
          <p:nvPr/>
        </p:nvCxnSpPr>
        <p:spPr>
          <a:xfrm>
            <a:off x="2469476" y="4116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1B81B50-82C6-4703-AFD5-FDD906245534}"/>
              </a:ext>
            </a:extLst>
          </p:cNvPr>
          <p:cNvCxnSpPr>
            <a:endCxn id="7" idx="2"/>
          </p:cNvCxnSpPr>
          <p:nvPr/>
        </p:nvCxnSpPr>
        <p:spPr>
          <a:xfrm>
            <a:off x="1828920" y="3611179"/>
            <a:ext cx="3270292" cy="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D12FF3B-8447-4508-BBEC-E689B7786736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5394487" y="3592847"/>
            <a:ext cx="2134640" cy="183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6FE9F6D-AABE-488D-81EE-EAF600307AA3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677334" y="3596603"/>
            <a:ext cx="856311" cy="145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EDF9E9A5-CBC8-469A-A82E-4025A95A7EAE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824402" y="3592847"/>
            <a:ext cx="1045088" cy="51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2FF1E82-AD8A-4A6F-9B38-83CDB085A26A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9164765" y="3586163"/>
            <a:ext cx="1017028" cy="117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8B9818-A974-4D18-8AE2-551BF7D9F7EB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10477068" y="3559571"/>
            <a:ext cx="1534948" cy="26592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7543E2C-73D9-4146-A101-B98986350C01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1681282" y="3768343"/>
            <a:ext cx="1" cy="836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BC4F006B-53CC-4EA6-B994-623D5912DFF2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5246849" y="3768344"/>
            <a:ext cx="1" cy="836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9C54F68B-1473-4801-9F5E-882B2C4C2978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676763" y="3750009"/>
            <a:ext cx="2" cy="1205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0EECB4E0-A69F-4E1C-A3E6-D6FF9FB96997}"/>
              </a:ext>
            </a:extLst>
          </p:cNvPr>
          <p:cNvCxnSpPr>
            <a:cxnSpLocks/>
            <a:stCxn id="11" idx="4"/>
            <a:endCxn id="14" idx="0"/>
          </p:cNvCxnSpPr>
          <p:nvPr/>
        </p:nvCxnSpPr>
        <p:spPr>
          <a:xfrm flipH="1">
            <a:off x="9000230" y="3755117"/>
            <a:ext cx="16898" cy="1534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50A8E1B-D73C-4FD3-A6D3-B049C6C4E798}"/>
              </a:ext>
            </a:extLst>
          </p:cNvPr>
          <p:cNvCxnSpPr>
            <a:cxnSpLocks/>
            <a:stCxn id="12" idx="4"/>
            <a:endCxn id="16" idx="0"/>
          </p:cNvCxnSpPr>
          <p:nvPr/>
        </p:nvCxnSpPr>
        <p:spPr>
          <a:xfrm>
            <a:off x="10329431" y="3743325"/>
            <a:ext cx="11162" cy="1689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8F550DC4-3AE5-4CC0-BA61-C278F63791D7}"/>
              </a:ext>
            </a:extLst>
          </p:cNvPr>
          <p:cNvSpPr txBox="1"/>
          <p:nvPr/>
        </p:nvSpPr>
        <p:spPr>
          <a:xfrm rot="16200000">
            <a:off x="8218881" y="2494068"/>
            <a:ext cx="154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16 et 17 Avril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6526A9F-471C-4DF9-9367-B77200582A85}"/>
              </a:ext>
            </a:extLst>
          </p:cNvPr>
          <p:cNvSpPr/>
          <p:nvPr/>
        </p:nvSpPr>
        <p:spPr>
          <a:xfrm>
            <a:off x="10979377" y="3414233"/>
            <a:ext cx="295275" cy="31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F249BB54-C5CA-4F63-8898-B19C47FD53AE}"/>
              </a:ext>
            </a:extLst>
          </p:cNvPr>
          <p:cNvSpPr/>
          <p:nvPr/>
        </p:nvSpPr>
        <p:spPr>
          <a:xfrm>
            <a:off x="10140015" y="4996139"/>
            <a:ext cx="1872001" cy="12826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Grand prix AURA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5AEEBC12-A69F-4CEC-9AF3-C00413A7EF2B}"/>
              </a:ext>
            </a:extLst>
          </p:cNvPr>
          <p:cNvCxnSpPr>
            <a:cxnSpLocks/>
            <a:stCxn id="44" idx="4"/>
          </p:cNvCxnSpPr>
          <p:nvPr/>
        </p:nvCxnSpPr>
        <p:spPr>
          <a:xfrm flipH="1">
            <a:off x="11127014" y="3728558"/>
            <a:ext cx="1" cy="13828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25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CFD4C5D-5379-46EF-84E2-6D03AECC3E15}"/>
              </a:ext>
            </a:extLst>
          </p:cNvPr>
          <p:cNvSpPr/>
          <p:nvPr/>
        </p:nvSpPr>
        <p:spPr>
          <a:xfrm>
            <a:off x="396607" y="1400175"/>
            <a:ext cx="11644829" cy="502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573EC8-3B22-4DBF-AADA-9B395B50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0" y="263684"/>
            <a:ext cx="9130118" cy="1320800"/>
          </a:xfrm>
        </p:spPr>
        <p:txBody>
          <a:bodyPr/>
          <a:lstStyle/>
          <a:p>
            <a:r>
              <a:rPr lang="fr-FR" dirty="0"/>
              <a:t>Une saison type : Eveils</a:t>
            </a: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064109A3-253E-4DC7-A6E4-73BEB1206C39}"/>
              </a:ext>
            </a:extLst>
          </p:cNvPr>
          <p:cNvGrpSpPr/>
          <p:nvPr/>
        </p:nvGrpSpPr>
        <p:grpSpPr>
          <a:xfrm>
            <a:off x="893088" y="2148852"/>
            <a:ext cx="5141955" cy="2232728"/>
            <a:chOff x="893088" y="2148852"/>
            <a:chExt cx="5141955" cy="2232728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79BAA71-5141-47EF-B728-4A8E8074E612}"/>
                </a:ext>
              </a:extLst>
            </p:cNvPr>
            <p:cNvSpPr/>
            <p:nvPr/>
          </p:nvSpPr>
          <p:spPr>
            <a:xfrm>
              <a:off x="1533645" y="3454018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C4BB3CA-0963-4FAF-A300-927DB7343130}"/>
                </a:ext>
              </a:extLst>
            </p:cNvPr>
            <p:cNvSpPr txBox="1"/>
            <p:nvPr/>
          </p:nvSpPr>
          <p:spPr>
            <a:xfrm rot="16200000">
              <a:off x="1028700" y="2616769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Septembre</a:t>
              </a: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C08F4422-564E-4003-83BA-A1763C6C6316}"/>
                </a:ext>
              </a:extLst>
            </p:cNvPr>
            <p:cNvSpPr/>
            <p:nvPr/>
          </p:nvSpPr>
          <p:spPr>
            <a:xfrm>
              <a:off x="893088" y="3851979"/>
              <a:ext cx="1576388" cy="5296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Rentrée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8DE1A68-FAF0-4606-A1F5-9901DD366AB0}"/>
                </a:ext>
              </a:extLst>
            </p:cNvPr>
            <p:cNvSpPr/>
            <p:nvPr/>
          </p:nvSpPr>
          <p:spPr>
            <a:xfrm>
              <a:off x="5099212" y="3454019"/>
              <a:ext cx="295275" cy="314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DC23CEC-74D2-4E1C-827D-34F1C0013808}"/>
                </a:ext>
              </a:extLst>
            </p:cNvPr>
            <p:cNvSpPr txBox="1"/>
            <p:nvPr/>
          </p:nvSpPr>
          <p:spPr>
            <a:xfrm rot="16200000">
              <a:off x="4631937" y="2683597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Décembre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7F9FE82E-F8F2-4D28-ACD3-95AE87DBE47D}"/>
                </a:ext>
              </a:extLst>
            </p:cNvPr>
            <p:cNvSpPr/>
            <p:nvPr/>
          </p:nvSpPr>
          <p:spPr>
            <a:xfrm>
              <a:off x="4458655" y="3851979"/>
              <a:ext cx="1576388" cy="5296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GALA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444C9407-F581-4A20-9118-7B8BF688FCF9}"/>
              </a:ext>
            </a:extLst>
          </p:cNvPr>
          <p:cNvSpPr txBox="1"/>
          <p:nvPr/>
        </p:nvSpPr>
        <p:spPr>
          <a:xfrm rot="16200000">
            <a:off x="10745288" y="30436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Juin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714631A-FE02-46C9-8FDD-06709F50BD4D}"/>
              </a:ext>
            </a:extLst>
          </p:cNvPr>
          <p:cNvCxnSpPr>
            <a:stCxn id="6" idx="3"/>
            <a:endCxn id="6" idx="3"/>
          </p:cNvCxnSpPr>
          <p:nvPr/>
        </p:nvCxnSpPr>
        <p:spPr>
          <a:xfrm>
            <a:off x="2469476" y="4116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1B81B50-82C6-4703-AFD5-FDD906245534}"/>
              </a:ext>
            </a:extLst>
          </p:cNvPr>
          <p:cNvCxnSpPr>
            <a:endCxn id="7" idx="2"/>
          </p:cNvCxnSpPr>
          <p:nvPr/>
        </p:nvCxnSpPr>
        <p:spPr>
          <a:xfrm>
            <a:off x="1828920" y="3611179"/>
            <a:ext cx="3270292" cy="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D12FF3B-8447-4508-BBEC-E689B7786736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5394487" y="3611182"/>
            <a:ext cx="1574576" cy="185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6FE9F6D-AABE-488D-81EE-EAF600307AA3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677334" y="3596603"/>
            <a:ext cx="856311" cy="145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8B9818-A974-4D18-8AE2-551BF7D9F7EB}"/>
              </a:ext>
            </a:extLst>
          </p:cNvPr>
          <p:cNvCxnSpPr>
            <a:cxnSpLocks/>
          </p:cNvCxnSpPr>
          <p:nvPr/>
        </p:nvCxnSpPr>
        <p:spPr>
          <a:xfrm>
            <a:off x="6969063" y="3629733"/>
            <a:ext cx="5015165" cy="45121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7543E2C-73D9-4146-A101-B98986350C01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1681282" y="3768343"/>
            <a:ext cx="1" cy="836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BC4F006B-53CC-4EA6-B994-623D5912DFF2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5246849" y="3768344"/>
            <a:ext cx="1" cy="836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A6526A9F-471C-4DF9-9367-B77200582A85}"/>
              </a:ext>
            </a:extLst>
          </p:cNvPr>
          <p:cNvSpPr/>
          <p:nvPr/>
        </p:nvSpPr>
        <p:spPr>
          <a:xfrm>
            <a:off x="10941814" y="3517691"/>
            <a:ext cx="295275" cy="31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F249BB54-C5CA-4F63-8898-B19C47FD53AE}"/>
              </a:ext>
            </a:extLst>
          </p:cNvPr>
          <p:cNvSpPr/>
          <p:nvPr/>
        </p:nvSpPr>
        <p:spPr>
          <a:xfrm>
            <a:off x="10148379" y="3655673"/>
            <a:ext cx="1872001" cy="12826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Concours interne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5AEEBC12-A69F-4CEC-9AF3-C00413A7EF2B}"/>
              </a:ext>
            </a:extLst>
          </p:cNvPr>
          <p:cNvCxnSpPr>
            <a:cxnSpLocks/>
            <a:stCxn id="44" idx="4"/>
          </p:cNvCxnSpPr>
          <p:nvPr/>
        </p:nvCxnSpPr>
        <p:spPr>
          <a:xfrm>
            <a:off x="11089452" y="3832016"/>
            <a:ext cx="0" cy="1120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089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81873-AD63-4384-9ECA-87A847A8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stages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45353B-7C63-4C6B-95BB-1AD7C6F2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30496"/>
            <a:ext cx="10383602" cy="5078775"/>
          </a:xfrm>
        </p:spPr>
        <p:txBody>
          <a:bodyPr>
            <a:normAutofit/>
          </a:bodyPr>
          <a:lstStyle/>
          <a:p>
            <a:r>
              <a:rPr lang="fr-FR" sz="2800" dirty="0"/>
              <a:t>Stages organisés par le club :</a:t>
            </a:r>
          </a:p>
          <a:p>
            <a:pPr lvl="1"/>
            <a:r>
              <a:rPr lang="fr-FR" sz="2400" dirty="0"/>
              <a:t>Une semaine à chaque vacance scolaire</a:t>
            </a:r>
          </a:p>
          <a:p>
            <a:pPr lvl="1"/>
            <a:r>
              <a:rPr lang="fr-FR" sz="2400" dirty="0"/>
              <a:t> Entraînements maintenus les premiers et derniers samedis des vacances. </a:t>
            </a:r>
          </a:p>
          <a:p>
            <a:r>
              <a:rPr lang="fr-FR" sz="2800" dirty="0"/>
              <a:t>Stages externes</a:t>
            </a:r>
          </a:p>
          <a:p>
            <a:pPr lvl="1"/>
            <a:r>
              <a:rPr lang="fr-FR" sz="2400" dirty="0"/>
              <a:t>Payants  (environ 10 euros la journée)</a:t>
            </a:r>
          </a:p>
          <a:p>
            <a:pPr lvl="1"/>
            <a:r>
              <a:rPr lang="fr-FR" sz="2400" dirty="0"/>
              <a:t>Sur des dimanches</a:t>
            </a:r>
          </a:p>
          <a:p>
            <a:pPr lvl="1"/>
            <a:r>
              <a:rPr lang="fr-FR" sz="2400" dirty="0"/>
              <a:t>Avec les clubs du département ou de la région</a:t>
            </a:r>
          </a:p>
          <a:p>
            <a:pPr lvl="1"/>
            <a:r>
              <a:rPr lang="fr-FR" sz="2400" dirty="0"/>
              <a:t>Très enrichissants (matériels et entraineurs de qualité, rencontre des autres clubs)</a:t>
            </a:r>
          </a:p>
        </p:txBody>
      </p:sp>
    </p:spTree>
    <p:extLst>
      <p:ext uri="{BB962C8B-B14F-4D97-AF65-F5344CB8AC3E}">
        <p14:creationId xmlns:p14="http://schemas.microsoft.com/office/powerpoint/2010/main" val="2102937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27365B-2017-470C-9D59-4D3D87F4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règles sanitaires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8E3F1C-D7C4-41D1-9E42-06D51472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601403" cy="3880773"/>
          </a:xfrm>
        </p:spPr>
        <p:txBody>
          <a:bodyPr>
            <a:normAutofit/>
          </a:bodyPr>
          <a:lstStyle/>
          <a:p>
            <a:r>
              <a:rPr lang="fr-FR" sz="2800" dirty="0"/>
              <a:t>Port du masque dans le gymnase pour non-pratiquants de plus de 6 ans</a:t>
            </a:r>
          </a:p>
          <a:p>
            <a:r>
              <a:rPr lang="fr-FR" sz="2800" dirty="0" err="1"/>
              <a:t>Pass</a:t>
            </a:r>
            <a:r>
              <a:rPr lang="fr-FR" sz="2800" dirty="0"/>
              <a:t> sanitaire obligatoire pour les majeurs depuis le 31/08/2021</a:t>
            </a:r>
          </a:p>
          <a:p>
            <a:r>
              <a:rPr lang="fr-FR" sz="2800" dirty="0" err="1"/>
              <a:t>Pass</a:t>
            </a:r>
            <a:r>
              <a:rPr lang="fr-FR" sz="2800" dirty="0"/>
              <a:t> sanitaire obligatoire pour les 12-17 ans à partir du 30/09/2021</a:t>
            </a:r>
          </a:p>
          <a:p>
            <a:r>
              <a:rPr lang="fr-FR" sz="2800" dirty="0"/>
              <a:t>Lavage des mains à l’entrée</a:t>
            </a:r>
          </a:p>
        </p:txBody>
      </p:sp>
    </p:spTree>
    <p:extLst>
      <p:ext uri="{BB962C8B-B14F-4D97-AF65-F5344CB8AC3E}">
        <p14:creationId xmlns:p14="http://schemas.microsoft.com/office/powerpoint/2010/main" val="965152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4763BB-FE2A-4DBD-8C06-BC664F1CC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4537"/>
            <a:ext cx="7337234" cy="4748270"/>
          </a:xfrm>
        </p:spPr>
        <p:txBody>
          <a:bodyPr>
            <a:normAutofit fontScale="92500" lnSpcReduction="10000"/>
          </a:bodyPr>
          <a:lstStyle/>
          <a:p>
            <a:r>
              <a:rPr lang="fr-FR" sz="3000" dirty="0"/>
              <a:t>Permet au club d’acheter plus de matériel</a:t>
            </a:r>
          </a:p>
          <a:p>
            <a:pPr lvl="1"/>
            <a:r>
              <a:rPr lang="fr-FR" sz="2600" dirty="0"/>
              <a:t>Entrainements de meilleure qualité</a:t>
            </a:r>
          </a:p>
          <a:p>
            <a:pPr lvl="1"/>
            <a:r>
              <a:rPr lang="fr-FR" sz="2600" dirty="0"/>
              <a:t>Plus d’ateliers donc temps de pratique plus long</a:t>
            </a:r>
          </a:p>
          <a:p>
            <a:pPr lvl="1"/>
            <a:r>
              <a:rPr lang="fr-FR" sz="2600" dirty="0"/>
              <a:t>Accueillir plus de gymnastes</a:t>
            </a:r>
          </a:p>
          <a:p>
            <a:endParaRPr lang="fr-FR" sz="3000" dirty="0"/>
          </a:p>
          <a:p>
            <a:r>
              <a:rPr lang="fr-FR" sz="3000" dirty="0"/>
              <a:t>Permet au sponsor d’améliorer sa visibilité</a:t>
            </a:r>
          </a:p>
          <a:p>
            <a:pPr lvl="1"/>
            <a:r>
              <a:rPr lang="fr-FR" sz="2600" dirty="0"/>
              <a:t>Logos sur tee-shirts, vestes</a:t>
            </a:r>
          </a:p>
          <a:p>
            <a:pPr lvl="1"/>
            <a:r>
              <a:rPr lang="fr-FR" sz="2600" dirty="0"/>
              <a:t>Banderoles au gala et compétitions</a:t>
            </a:r>
          </a:p>
          <a:p>
            <a:pPr lvl="1"/>
            <a:endParaRPr lang="fr-FR" dirty="0"/>
          </a:p>
        </p:txBody>
      </p:sp>
      <p:pic>
        <p:nvPicPr>
          <p:cNvPr id="7170" name="Picture 2" descr="Padel - N´oublions pas nos sponsors... | Padel Magazine">
            <a:extLst>
              <a:ext uri="{FF2B5EF4-FFF2-40B4-BE49-F238E27FC236}">
                <a16:creationId xmlns:a16="http://schemas.microsoft.com/office/drawing/2014/main" id="{A01B987D-DC90-48D9-9C9B-9A30F7E09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8998" y="1504537"/>
            <a:ext cx="4602747" cy="460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2F4385B-F592-4206-8A2B-F023F8FF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43" y="183737"/>
            <a:ext cx="8789340" cy="1320800"/>
          </a:xfrm>
        </p:spPr>
        <p:txBody>
          <a:bodyPr anchor="ctr">
            <a:normAutofit/>
          </a:bodyPr>
          <a:lstStyle/>
          <a:p>
            <a:r>
              <a:rPr lang="fr-FR" sz="3300" dirty="0"/>
              <a:t>Nous recherchons des sponsors</a:t>
            </a:r>
          </a:p>
        </p:txBody>
      </p:sp>
    </p:spTree>
    <p:extLst>
      <p:ext uri="{BB962C8B-B14F-4D97-AF65-F5344CB8AC3E}">
        <p14:creationId xmlns:p14="http://schemas.microsoft.com/office/powerpoint/2010/main" val="1587300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4763BB-FE2A-4DBD-8C06-BC664F1CC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6" y="1916935"/>
            <a:ext cx="5517330" cy="3804387"/>
          </a:xfrm>
        </p:spPr>
        <p:txBody>
          <a:bodyPr>
            <a:normAutofit/>
          </a:bodyPr>
          <a:lstStyle/>
          <a:p>
            <a:r>
              <a:rPr lang="fr-FR" sz="2400" dirty="0"/>
              <a:t>Proposition de Marie et Fabien </a:t>
            </a:r>
            <a:r>
              <a:rPr lang="fr-FR" sz="2400" dirty="0" err="1"/>
              <a:t>Courtis</a:t>
            </a:r>
            <a:r>
              <a:rPr lang="fr-FR" sz="2400" dirty="0"/>
              <a:t> </a:t>
            </a:r>
          </a:p>
        </p:txBody>
      </p:sp>
      <p:pic>
        <p:nvPicPr>
          <p:cNvPr id="7170" name="Picture 2" descr="Padel - N´oublions pas nos sponsors... | Padel Magazine">
            <a:extLst>
              <a:ext uri="{FF2B5EF4-FFF2-40B4-BE49-F238E27FC236}">
                <a16:creationId xmlns:a16="http://schemas.microsoft.com/office/drawing/2014/main" id="{A01B987D-DC90-48D9-9C9B-9A30F7E09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1188" y="1248812"/>
            <a:ext cx="4602747" cy="460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2F4385B-F592-4206-8A2B-F023F8FF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43" y="183737"/>
            <a:ext cx="8789340" cy="1320800"/>
          </a:xfrm>
        </p:spPr>
        <p:txBody>
          <a:bodyPr anchor="ctr">
            <a:normAutofit/>
          </a:bodyPr>
          <a:lstStyle/>
          <a:p>
            <a:r>
              <a:rPr lang="fr-FR" sz="3300" dirty="0"/>
              <a:t>Sponsor</a:t>
            </a:r>
          </a:p>
        </p:txBody>
      </p:sp>
      <p:pic>
        <p:nvPicPr>
          <p:cNvPr id="5" name="Picture 2" descr="Un grand merci pour votre implication - Propertis">
            <a:extLst>
              <a:ext uri="{FF2B5EF4-FFF2-40B4-BE49-F238E27FC236}">
                <a16:creationId xmlns:a16="http://schemas.microsoft.com/office/drawing/2014/main" id="{01D7FF7C-9B12-4809-BD2D-CAB3C477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16" y="3893572"/>
            <a:ext cx="3558958" cy="221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247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4763BB-FE2A-4DBD-8C06-BC664F1CC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5" y="1504537"/>
            <a:ext cx="8447818" cy="4973381"/>
          </a:xfrm>
        </p:spPr>
        <p:txBody>
          <a:bodyPr>
            <a:normAutofit/>
          </a:bodyPr>
          <a:lstStyle/>
          <a:p>
            <a:r>
              <a:rPr lang="fr-FR" sz="2800" dirty="0"/>
              <a:t>Recherche de mécènes pour mise à disposition d’un entrepôt à aménager en gymnase</a:t>
            </a:r>
            <a:endParaRPr lang="fr-FR" sz="2400" dirty="0"/>
          </a:p>
          <a:p>
            <a:pPr lvl="1"/>
            <a:r>
              <a:rPr lang="fr-FR" sz="2600" dirty="0"/>
              <a:t>Permet d’avoir plus de créneaux</a:t>
            </a:r>
          </a:p>
          <a:p>
            <a:pPr lvl="1"/>
            <a:r>
              <a:rPr lang="fr-FR" sz="2600" dirty="0"/>
              <a:t>Plus de matériel</a:t>
            </a:r>
          </a:p>
          <a:p>
            <a:pPr lvl="1"/>
            <a:r>
              <a:rPr lang="fr-FR" sz="2600" dirty="0"/>
              <a:t>Plus d’adhérents</a:t>
            </a:r>
          </a:p>
          <a:p>
            <a:r>
              <a:rPr lang="fr-FR" sz="2800" dirty="0"/>
              <a:t>Location de l’entrepôt déductible d’impôts à 60% pour le mécène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F4385B-F592-4206-8A2B-F023F8FF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43" y="183737"/>
            <a:ext cx="8789340" cy="1320800"/>
          </a:xfrm>
        </p:spPr>
        <p:txBody>
          <a:bodyPr anchor="ctr">
            <a:normAutofit/>
          </a:bodyPr>
          <a:lstStyle/>
          <a:p>
            <a:r>
              <a:rPr lang="fr-FR" sz="3300" dirty="0"/>
              <a:t>Projet : Salle spécialisée</a:t>
            </a:r>
          </a:p>
        </p:txBody>
      </p:sp>
    </p:spTree>
    <p:extLst>
      <p:ext uri="{BB962C8B-B14F-4D97-AF65-F5344CB8AC3E}">
        <p14:creationId xmlns:p14="http://schemas.microsoft.com/office/powerpoint/2010/main" val="3612236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03181-59FF-4AAA-B5EA-E0F7BF9F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Encadrants et juges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F3A025A-5156-4B56-BE87-83273F253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452712"/>
              </p:ext>
            </p:extLst>
          </p:nvPr>
        </p:nvGraphicFramePr>
        <p:xfrm>
          <a:off x="1663547" y="1368537"/>
          <a:ext cx="7127913" cy="4569552"/>
        </p:xfrm>
        <a:graphic>
          <a:graphicData uri="http://schemas.openxmlformats.org/drawingml/2006/table">
            <a:tbl>
              <a:tblPr/>
              <a:tblGrid>
                <a:gridCol w="1069187">
                  <a:extLst>
                    <a:ext uri="{9D8B030D-6E8A-4147-A177-3AD203B41FA5}">
                      <a16:colId xmlns:a16="http://schemas.microsoft.com/office/drawing/2014/main" val="1038339968"/>
                    </a:ext>
                  </a:extLst>
                </a:gridCol>
                <a:gridCol w="3029363">
                  <a:extLst>
                    <a:ext uri="{9D8B030D-6E8A-4147-A177-3AD203B41FA5}">
                      <a16:colId xmlns:a16="http://schemas.microsoft.com/office/drawing/2014/main" val="4224972171"/>
                    </a:ext>
                  </a:extLst>
                </a:gridCol>
                <a:gridCol w="3029363">
                  <a:extLst>
                    <a:ext uri="{9D8B030D-6E8A-4147-A177-3AD203B41FA5}">
                      <a16:colId xmlns:a16="http://schemas.microsoft.com/office/drawing/2014/main" val="1368080666"/>
                    </a:ext>
                  </a:extLst>
                </a:gridCol>
              </a:tblGrid>
              <a:tr h="380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Encadrants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Juges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979098"/>
                  </a:ext>
                </a:extLst>
              </a:tr>
              <a:tr h="380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Manon Guihéneuf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Véronique Rognin-Picard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275653"/>
                  </a:ext>
                </a:extLst>
              </a:tr>
              <a:tr h="380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Nicolas Roux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Mauryne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Rivera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962540"/>
                  </a:ext>
                </a:extLst>
              </a:tr>
              <a:tr h="380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Anaïs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Szypula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Emilie Moulin Comte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03758"/>
                  </a:ext>
                </a:extLst>
              </a:tr>
              <a:tr h="380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Elysia Rognin-Picard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72446"/>
                  </a:ext>
                </a:extLst>
              </a:tr>
              <a:tr h="380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Lucie Genevey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9379"/>
                  </a:ext>
                </a:extLst>
              </a:tr>
              <a:tr h="380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Buisson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307947"/>
                  </a:ext>
                </a:extLst>
              </a:tr>
              <a:tr h="380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Kathy Gil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862089"/>
                  </a:ext>
                </a:extLst>
              </a:tr>
              <a:tr h="380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Virginie Clerc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444704"/>
                  </a:ext>
                </a:extLst>
              </a:tr>
              <a:tr h="380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Véronique Rognin-Picard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807958"/>
                  </a:ext>
                </a:extLst>
              </a:tr>
              <a:tr h="380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Soline Brusq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241874"/>
                  </a:ext>
                </a:extLst>
              </a:tr>
              <a:tr h="380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Blandine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Gerbollet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944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440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31339FF-4400-4AD0-BE7A-EB7122E2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/>
              <a:t>Nous </a:t>
            </a:r>
            <a:r>
              <a:rPr lang="en-US" sz="5000" dirty="0" err="1"/>
              <a:t>recherchons</a:t>
            </a:r>
            <a:r>
              <a:rPr lang="en-US" sz="5000" dirty="0"/>
              <a:t> des </a:t>
            </a:r>
            <a:r>
              <a:rPr lang="en-US" sz="5000" dirty="0" err="1"/>
              <a:t>encadrants</a:t>
            </a:r>
            <a:r>
              <a:rPr lang="en-US" sz="5000" dirty="0"/>
              <a:t> et des </a:t>
            </a:r>
            <a:r>
              <a:rPr lang="en-US" sz="5000" dirty="0" err="1"/>
              <a:t>juges</a:t>
            </a:r>
            <a:endParaRPr lang="en-US" sz="5000" dirty="0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Groupe">
            <a:extLst>
              <a:ext uri="{FF2B5EF4-FFF2-40B4-BE49-F238E27FC236}">
                <a16:creationId xmlns:a16="http://schemas.microsoft.com/office/drawing/2014/main" id="{2CAABE50-DDE2-40D4-86C0-A83E6242E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46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247B9-5052-4AEB-BA58-A58CF760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284" y="1839817"/>
            <a:ext cx="4940844" cy="28178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Validation du rapport moral et </a:t>
            </a:r>
            <a:r>
              <a:rPr lang="en-US" sz="5400" dirty="0" err="1"/>
              <a:t>d’orientation</a:t>
            </a:r>
            <a:endParaRPr lang="en-US" sz="5400" dirty="0"/>
          </a:p>
        </p:txBody>
      </p:sp>
      <p:pic>
        <p:nvPicPr>
          <p:cNvPr id="7" name="Graphic 6" descr="Coche">
            <a:extLst>
              <a:ext uri="{FF2B5EF4-FFF2-40B4-BE49-F238E27FC236}">
                <a16:creationId xmlns:a16="http://schemas.microsoft.com/office/drawing/2014/main" id="{5234BDC9-C786-4695-9018-88229BC04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3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A4457-91DC-4408-A4B3-8A6A73D3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Démarrage de l’association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CABD08-32AA-4AC7-9625-8D39EFD35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Création officielle le 28 avril 2021</a:t>
            </a:r>
          </a:p>
          <a:p>
            <a:pPr lvl="1"/>
            <a:r>
              <a:rPr lang="fr-FR" sz="3200" dirty="0"/>
              <a:t>Remerciements à :</a:t>
            </a:r>
          </a:p>
          <a:p>
            <a:pPr lvl="2"/>
            <a:r>
              <a:rPr lang="fr-FR" sz="2800" dirty="0"/>
              <a:t>Sébastien </a:t>
            </a:r>
            <a:r>
              <a:rPr lang="fr-FR" sz="2800" dirty="0" err="1"/>
              <a:t>Metay</a:t>
            </a:r>
            <a:endParaRPr lang="fr-FR" sz="2800" dirty="0"/>
          </a:p>
          <a:p>
            <a:pPr lvl="2"/>
            <a:r>
              <a:rPr lang="fr-FR" sz="2800" dirty="0"/>
              <a:t>Stéphanie </a:t>
            </a:r>
            <a:r>
              <a:rPr lang="fr-FR" sz="2800" dirty="0" err="1"/>
              <a:t>Moussougan</a:t>
            </a:r>
            <a:endParaRPr lang="fr-FR" sz="2800" dirty="0"/>
          </a:p>
          <a:p>
            <a:pPr lvl="2"/>
            <a:r>
              <a:rPr lang="fr-FR" sz="2800" dirty="0"/>
              <a:t>Françoise Legal</a:t>
            </a:r>
          </a:p>
        </p:txBody>
      </p:sp>
      <p:pic>
        <p:nvPicPr>
          <p:cNvPr id="2050" name="Picture 2" descr="Merci pour vos encouragements et vos témoignages de sympathie ! - CHU de  Montpellier">
            <a:extLst>
              <a:ext uri="{FF2B5EF4-FFF2-40B4-BE49-F238E27FC236}">
                <a16:creationId xmlns:a16="http://schemas.microsoft.com/office/drawing/2014/main" id="{494383AC-1CB5-4982-B6D0-DF364EC50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88251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99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2229A-599C-4270-A2FA-D96DC8AA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Election du conseil d’administration</a:t>
            </a:r>
          </a:p>
        </p:txBody>
      </p:sp>
      <p:pic>
        <p:nvPicPr>
          <p:cNvPr id="6146" name="Picture 2" descr="Conseil d'Administration -">
            <a:extLst>
              <a:ext uri="{FF2B5EF4-FFF2-40B4-BE49-F238E27FC236}">
                <a16:creationId xmlns:a16="http://schemas.microsoft.com/office/drawing/2014/main" id="{C8E4EDF8-4952-4C50-8CD4-92046029D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98" y="1930400"/>
            <a:ext cx="4701222" cy="38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65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7B297-CD9B-46E8-831C-7E723A6A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d’administration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42D857-AB40-458B-87AF-AA93C1A26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12" y="1560368"/>
            <a:ext cx="4048902" cy="2279209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/>
              <a:t>Membres actuels:</a:t>
            </a:r>
          </a:p>
          <a:p>
            <a:pPr lvl="1"/>
            <a:r>
              <a:rPr lang="fr-FR" sz="2400" dirty="0"/>
              <a:t>Président : Nicolas Roux</a:t>
            </a:r>
          </a:p>
          <a:p>
            <a:pPr lvl="1"/>
            <a:r>
              <a:rPr lang="fr-FR" sz="2400" dirty="0"/>
              <a:t>Secrétaire: </a:t>
            </a:r>
            <a:r>
              <a:rPr lang="fr-FR" sz="2400" dirty="0" err="1"/>
              <a:t>Dashitha</a:t>
            </a:r>
            <a:r>
              <a:rPr lang="fr-FR" sz="2400" dirty="0"/>
              <a:t> </a:t>
            </a:r>
            <a:r>
              <a:rPr lang="fr-FR" sz="2400" dirty="0" err="1"/>
              <a:t>Pinnawalage</a:t>
            </a:r>
            <a:endParaRPr lang="fr-FR" sz="2400" dirty="0"/>
          </a:p>
          <a:p>
            <a:pPr lvl="1"/>
            <a:r>
              <a:rPr lang="fr-FR" sz="2400" dirty="0"/>
              <a:t>Trésorière : Nathalie </a:t>
            </a:r>
            <a:r>
              <a:rPr lang="fr-FR" sz="2400" dirty="0" err="1"/>
              <a:t>Balso</a:t>
            </a:r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8B627C-E997-48DC-96CE-E5D10740B76E}"/>
              </a:ext>
            </a:extLst>
          </p:cNvPr>
          <p:cNvSpPr txBox="1"/>
          <p:nvPr/>
        </p:nvSpPr>
        <p:spPr>
          <a:xfrm>
            <a:off x="5244029" y="1560368"/>
            <a:ext cx="6103344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Candidats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01155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247B9-5052-4AEB-BA58-A58CF760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487" y="2497984"/>
            <a:ext cx="4940844" cy="28178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Validation de </a:t>
            </a:r>
            <a:r>
              <a:rPr lang="en-US" sz="5400" dirty="0" err="1"/>
              <a:t>l’election</a:t>
            </a:r>
            <a:r>
              <a:rPr lang="en-US" sz="5400" dirty="0"/>
              <a:t> des </a:t>
            </a:r>
            <a:r>
              <a:rPr lang="en-US" sz="5400" dirty="0" err="1"/>
              <a:t>membres</a:t>
            </a:r>
            <a:r>
              <a:rPr lang="en-US" sz="5400" dirty="0"/>
              <a:t> du conseil </a:t>
            </a:r>
            <a:r>
              <a:rPr lang="en-US" sz="5400" dirty="0" err="1"/>
              <a:t>d’administration</a:t>
            </a:r>
            <a:endParaRPr lang="en-US" sz="5400" dirty="0"/>
          </a:p>
        </p:txBody>
      </p:sp>
      <p:pic>
        <p:nvPicPr>
          <p:cNvPr id="7" name="Graphic 6" descr="Coche">
            <a:extLst>
              <a:ext uri="{FF2B5EF4-FFF2-40B4-BE49-F238E27FC236}">
                <a16:creationId xmlns:a16="http://schemas.microsoft.com/office/drawing/2014/main" id="{5234BDC9-C786-4695-9018-88229BC04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64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7C9D882-FE3E-4B46-A8B4-C0948DD2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Des questions ?</a:t>
            </a:r>
          </a:p>
        </p:txBody>
      </p:sp>
      <p:pic>
        <p:nvPicPr>
          <p:cNvPr id="3074" name="Picture 2" descr="Liste de questions à poser au franchiseur">
            <a:extLst>
              <a:ext uri="{FF2B5EF4-FFF2-40B4-BE49-F238E27FC236}">
                <a16:creationId xmlns:a16="http://schemas.microsoft.com/office/drawing/2014/main" id="{6C789702-F904-4767-BB3C-19F98F6B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443" y="934222"/>
            <a:ext cx="5499083" cy="32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48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in de diaporama merci de votre attention">
            <a:extLst>
              <a:ext uri="{FF2B5EF4-FFF2-40B4-BE49-F238E27FC236}">
                <a16:creationId xmlns:a16="http://schemas.microsoft.com/office/drawing/2014/main" id="{4DEE51AB-2325-4B9A-B069-5495D4916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890" y="1131994"/>
            <a:ext cx="6128401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3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B2380-E790-4F09-A79F-4BED2CF3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premiers membres actifs du club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DCD30F-1AA9-414A-80EB-CC8DB9C0F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5418667" cy="3880773"/>
          </a:xfrm>
        </p:spPr>
        <p:txBody>
          <a:bodyPr/>
          <a:lstStyle/>
          <a:p>
            <a:r>
              <a:rPr lang="fr-FR" sz="2400" dirty="0"/>
              <a:t>Le Bureau</a:t>
            </a:r>
          </a:p>
          <a:p>
            <a:pPr lvl="1"/>
            <a:r>
              <a:rPr lang="fr-FR" sz="2000" dirty="0"/>
              <a:t>Président : Nicolas ROUX</a:t>
            </a:r>
          </a:p>
          <a:p>
            <a:pPr lvl="1"/>
            <a:r>
              <a:rPr lang="fr-FR" sz="2000" dirty="0"/>
              <a:t>Secrétaire : </a:t>
            </a:r>
            <a:r>
              <a:rPr lang="fr-FR" sz="2000" dirty="0" err="1"/>
              <a:t>Dashitha</a:t>
            </a:r>
            <a:r>
              <a:rPr lang="fr-FR" sz="2000" dirty="0"/>
              <a:t> PINNAWALAGE</a:t>
            </a:r>
          </a:p>
          <a:p>
            <a:pPr lvl="1"/>
            <a:r>
              <a:rPr lang="fr-FR" sz="2000" dirty="0"/>
              <a:t>Trésorière : Nathalie BALSO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7ACC0D4B-C2CD-4A27-A46A-FC4E1FD4577A}"/>
              </a:ext>
            </a:extLst>
          </p:cNvPr>
          <p:cNvSpPr txBox="1">
            <a:spLocks/>
          </p:cNvSpPr>
          <p:nvPr/>
        </p:nvSpPr>
        <p:spPr>
          <a:xfrm>
            <a:off x="6715761" y="2160589"/>
            <a:ext cx="479890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Les encadrants</a:t>
            </a:r>
          </a:p>
          <a:p>
            <a:pPr lvl="1"/>
            <a:r>
              <a:rPr lang="fr-FR" sz="2000" dirty="0"/>
              <a:t>Manon Guihéneuf</a:t>
            </a:r>
          </a:p>
          <a:p>
            <a:pPr lvl="1"/>
            <a:r>
              <a:rPr lang="fr-FR" sz="2000" dirty="0"/>
              <a:t>Anaïs </a:t>
            </a:r>
            <a:r>
              <a:rPr lang="fr-FR" sz="2000" dirty="0" err="1"/>
              <a:t>Szypula</a:t>
            </a: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Un grand merci pour votre implication - Propertis">
            <a:extLst>
              <a:ext uri="{FF2B5EF4-FFF2-40B4-BE49-F238E27FC236}">
                <a16:creationId xmlns:a16="http://schemas.microsoft.com/office/drawing/2014/main" id="{56EC8FEE-D0E8-4DF9-83C2-E62993A4B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21" y="4396077"/>
            <a:ext cx="3558958" cy="221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6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17883-41CD-4900-B815-F0FCE79F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4875"/>
          </a:xfrm>
        </p:spPr>
        <p:txBody>
          <a:bodyPr>
            <a:normAutofit/>
          </a:bodyPr>
          <a:lstStyle/>
          <a:p>
            <a:r>
              <a:rPr lang="fr-FR" dirty="0"/>
              <a:t>Le stage d’été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3BDE9F-8C4E-4841-AB6E-4C2015FD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33" y="1968847"/>
            <a:ext cx="12011967" cy="3880773"/>
          </a:xfrm>
        </p:spPr>
        <p:txBody>
          <a:bodyPr>
            <a:normAutofit/>
          </a:bodyPr>
          <a:lstStyle/>
          <a:p>
            <a:r>
              <a:rPr lang="fr-FR" sz="3200" dirty="0"/>
              <a:t>2 semaines de stage de découverte (du 16 au 27 août)</a:t>
            </a:r>
          </a:p>
          <a:p>
            <a:pPr lvl="1"/>
            <a:r>
              <a:rPr lang="fr-FR" sz="2000" dirty="0"/>
              <a:t>Gymnastique artistique et gymnastique acrobatique</a:t>
            </a:r>
          </a:p>
          <a:p>
            <a:pPr lvl="1"/>
            <a:r>
              <a:rPr lang="fr-FR" sz="2000" dirty="0"/>
              <a:t>De </a:t>
            </a:r>
            <a:r>
              <a:rPr lang="fr-FR" sz="2800" b="1" dirty="0"/>
              <a:t>5 à 17 ans</a:t>
            </a:r>
            <a:endParaRPr lang="fr-FR" sz="2000" b="1" dirty="0"/>
          </a:p>
          <a:p>
            <a:pPr lvl="1"/>
            <a:r>
              <a:rPr lang="fr-FR" sz="2000" dirty="0"/>
              <a:t>Inscriptions à la demi-journée (5-8 ans : matin, 9-17 ans : après-midi)</a:t>
            </a:r>
          </a:p>
          <a:p>
            <a:pPr lvl="1"/>
            <a:r>
              <a:rPr lang="fr-FR" sz="2800" b="1" dirty="0"/>
              <a:t>60 participants </a:t>
            </a: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F705B9C-9469-4F95-81D7-41136A52A0D9}"/>
              </a:ext>
            </a:extLst>
          </p:cNvPr>
          <p:cNvSpPr txBox="1">
            <a:spLocks/>
          </p:cNvSpPr>
          <p:nvPr/>
        </p:nvSpPr>
        <p:spPr>
          <a:xfrm>
            <a:off x="677334" y="1255714"/>
            <a:ext cx="8596668" cy="904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Le lancement des activités !</a:t>
            </a:r>
          </a:p>
        </p:txBody>
      </p:sp>
      <p:pic>
        <p:nvPicPr>
          <p:cNvPr id="1028" name="Picture 4" descr="Les 10 bonnes raisons de vous initier à la Gymnastique Artistique Féminine">
            <a:extLst>
              <a:ext uri="{FF2B5EF4-FFF2-40B4-BE49-F238E27FC236}">
                <a16:creationId xmlns:a16="http://schemas.microsoft.com/office/drawing/2014/main" id="{6B3D5F70-171C-42BD-8684-249E415E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3" y="5084111"/>
            <a:ext cx="2239317" cy="167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poutre est un agrès de gymnastique artistique - La gymnastique G.A.F ma  passion">
            <a:extLst>
              <a:ext uri="{FF2B5EF4-FFF2-40B4-BE49-F238E27FC236}">
                <a16:creationId xmlns:a16="http://schemas.microsoft.com/office/drawing/2014/main" id="{A69EF25C-2672-422A-9A39-172920D74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77" y="4259108"/>
            <a:ext cx="1966912" cy="24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F – Tricolore Sportive Massy">
            <a:extLst>
              <a:ext uri="{FF2B5EF4-FFF2-40B4-BE49-F238E27FC236}">
                <a16:creationId xmlns:a16="http://schemas.microsoft.com/office/drawing/2014/main" id="{92F62F30-B424-4D4B-911E-719F6012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85" y="4253375"/>
            <a:ext cx="1638300" cy="24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s barres asymétriques - Gymnastique artistique MLéonard">
            <a:extLst>
              <a:ext uri="{FF2B5EF4-FFF2-40B4-BE49-F238E27FC236}">
                <a16:creationId xmlns:a16="http://schemas.microsoft.com/office/drawing/2014/main" id="{C592DD4E-CFE6-4CF4-83EA-08C7EB57F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49" y="508411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ymnastique acrobatique — Wikipédia">
            <a:extLst>
              <a:ext uri="{FF2B5EF4-FFF2-40B4-BE49-F238E27FC236}">
                <a16:creationId xmlns:a16="http://schemas.microsoft.com/office/drawing/2014/main" id="{60F00AFD-9E97-4707-9D81-2E0B35192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281" y="4248326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C6599-94C9-4C21-A5BF-D089BB2B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47" y="590550"/>
            <a:ext cx="9391313" cy="1320800"/>
          </a:xfrm>
        </p:spPr>
        <p:txBody>
          <a:bodyPr/>
          <a:lstStyle/>
          <a:p>
            <a:r>
              <a:rPr lang="fr-FR" dirty="0"/>
              <a:t>BILAN : Acquisition de matériel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6252DE-1021-4150-8A47-D8B3CC3AA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77" y="1536709"/>
            <a:ext cx="8596668" cy="4965691"/>
          </a:xfrm>
        </p:spPr>
        <p:txBody>
          <a:bodyPr>
            <a:normAutofit/>
          </a:bodyPr>
          <a:lstStyle/>
          <a:p>
            <a:r>
              <a:rPr lang="fr-FR" dirty="0"/>
              <a:t>Achat par le club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122" name="Picture 2" descr="Barres asymétriques pieds fixes - Gymnova - Casalsport.com">
            <a:extLst>
              <a:ext uri="{FF2B5EF4-FFF2-40B4-BE49-F238E27FC236}">
                <a16:creationId xmlns:a16="http://schemas.microsoft.com/office/drawing/2014/main" id="{56A86B05-F409-4951-BA84-64B6D2B2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47" y="1976288"/>
            <a:ext cx="1852174" cy="185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STE D'ÉVOLUTION ENROULABLE - 14 x 2 m - épaisseur 4 cm - Gymnova">
            <a:extLst>
              <a:ext uri="{FF2B5EF4-FFF2-40B4-BE49-F238E27FC236}">
                <a16:creationId xmlns:a16="http://schemas.microsoft.com/office/drawing/2014/main" id="{BA0C20C5-E233-4BC3-95F5-39A95F63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85" y="1651089"/>
            <a:ext cx="2412840" cy="24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95DE5027-3A7F-49E4-BFD2-D29AC5201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25" y="1311099"/>
            <a:ext cx="2557165" cy="255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REMPLIN &quot;DOUBLE&quot; - 40 cm - Gymnova">
            <a:extLst>
              <a:ext uri="{FF2B5EF4-FFF2-40B4-BE49-F238E27FC236}">
                <a16:creationId xmlns:a16="http://schemas.microsoft.com/office/drawing/2014/main" id="{60AB6FBD-4A5A-4BB6-AE71-7423604E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38" y="39063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GRAND MODULE MOUSSE CYLINDRE - 100 X 69 cm - Gymnova">
            <a:extLst>
              <a:ext uri="{FF2B5EF4-FFF2-40B4-BE49-F238E27FC236}">
                <a16:creationId xmlns:a16="http://schemas.microsoft.com/office/drawing/2014/main" id="{AF376C1A-AA5D-4389-9E14-2A27674DC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90" y="3868264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071E73A-9BE7-4583-B990-B5B8A4EE7365}"/>
              </a:ext>
            </a:extLst>
          </p:cNvPr>
          <p:cNvSpPr txBox="1"/>
          <p:nvPr/>
        </p:nvSpPr>
        <p:spPr>
          <a:xfrm>
            <a:off x="481097" y="3721697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Barre asymétrique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952AFA8-4E4C-46E6-BF27-430CAEFD965C}"/>
              </a:ext>
            </a:extLst>
          </p:cNvPr>
          <p:cNvSpPr txBox="1"/>
          <p:nvPr/>
        </p:nvSpPr>
        <p:spPr>
          <a:xfrm>
            <a:off x="4068247" y="3721697"/>
            <a:ext cx="1852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Piste enroulable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12FDA8-34A4-4002-9DA7-BB8CE9DF5D48}"/>
              </a:ext>
            </a:extLst>
          </p:cNvPr>
          <p:cNvSpPr txBox="1"/>
          <p:nvPr/>
        </p:nvSpPr>
        <p:spPr>
          <a:xfrm>
            <a:off x="8528986" y="3721697"/>
            <a:ext cx="69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Tapis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D52175E-1BF2-4AFA-B4B2-8747DF13B8F6}"/>
              </a:ext>
            </a:extLst>
          </p:cNvPr>
          <p:cNvSpPr txBox="1"/>
          <p:nvPr/>
        </p:nvSpPr>
        <p:spPr>
          <a:xfrm>
            <a:off x="1877832" y="5740996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Matériel pédagogique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FCD367-E292-4A34-AF58-D3CC6043B85B}"/>
              </a:ext>
            </a:extLst>
          </p:cNvPr>
          <p:cNvSpPr txBox="1"/>
          <p:nvPr/>
        </p:nvSpPr>
        <p:spPr>
          <a:xfrm>
            <a:off x="6449990" y="5764238"/>
            <a:ext cx="109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Tremplin</a:t>
            </a:r>
          </a:p>
        </p:txBody>
      </p:sp>
    </p:spTree>
    <p:extLst>
      <p:ext uri="{BB962C8B-B14F-4D97-AF65-F5344CB8AC3E}">
        <p14:creationId xmlns:p14="http://schemas.microsoft.com/office/powerpoint/2010/main" val="355867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C6599-94C9-4C21-A5BF-D089BB2B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47" y="590550"/>
            <a:ext cx="9104841" cy="1320800"/>
          </a:xfrm>
        </p:spPr>
        <p:txBody>
          <a:bodyPr/>
          <a:lstStyle/>
          <a:p>
            <a:r>
              <a:rPr lang="fr-FR" dirty="0"/>
              <a:t>BILAN : Acquisition de matériel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6252DE-1021-4150-8A47-D8B3CC3AA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77" y="1536709"/>
            <a:ext cx="8596668" cy="4965691"/>
          </a:xfrm>
        </p:spPr>
        <p:txBody>
          <a:bodyPr>
            <a:normAutofit/>
          </a:bodyPr>
          <a:lstStyle/>
          <a:p>
            <a:r>
              <a:rPr lang="fr-FR" sz="2400" dirty="0"/>
              <a:t>Achat par la mairie</a:t>
            </a:r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Matériel déjà présent (prêt de la mairie)</a:t>
            </a:r>
          </a:p>
          <a:p>
            <a:pPr lvl="1"/>
            <a:r>
              <a:rPr lang="fr-FR" sz="2000" dirty="0"/>
              <a:t>Poutre, tapis, tremplins, modules en mousse,…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E6757DC6-5F69-435A-A481-CB9E30EE3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65" y="1652943"/>
            <a:ext cx="2314947" cy="23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6681380-0CCD-48DE-8A71-AD5BCBE5B2F3}"/>
              </a:ext>
            </a:extLst>
          </p:cNvPr>
          <p:cNvSpPr txBox="1"/>
          <p:nvPr/>
        </p:nvSpPr>
        <p:spPr>
          <a:xfrm>
            <a:off x="5124252" y="4103024"/>
            <a:ext cx="156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Table de saut</a:t>
            </a:r>
          </a:p>
        </p:txBody>
      </p:sp>
    </p:spTree>
    <p:extLst>
      <p:ext uri="{BB962C8B-B14F-4D97-AF65-F5344CB8AC3E}">
        <p14:creationId xmlns:p14="http://schemas.microsoft.com/office/powerpoint/2010/main" val="2746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C6599-94C9-4C21-A5BF-D089BB2B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47" y="590550"/>
            <a:ext cx="9104841" cy="1320800"/>
          </a:xfrm>
        </p:spPr>
        <p:txBody>
          <a:bodyPr/>
          <a:lstStyle/>
          <a:p>
            <a:r>
              <a:rPr lang="fr-FR" dirty="0"/>
              <a:t>BILAN : Acquisition de matériel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6252DE-1021-4150-8A47-D8B3CC3AA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77" y="1536709"/>
            <a:ext cx="8596668" cy="4965691"/>
          </a:xfrm>
        </p:spPr>
        <p:txBody>
          <a:bodyPr>
            <a:normAutofit/>
          </a:bodyPr>
          <a:lstStyle/>
          <a:p>
            <a:r>
              <a:rPr lang="fr-FR" sz="2000" dirty="0"/>
              <a:t>Dons de l’association Gym Thônes Vallée et de la mairie de Thônes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71E73A-9BE7-4583-B990-B5B8A4EE7365}"/>
              </a:ext>
            </a:extLst>
          </p:cNvPr>
          <p:cNvSpPr txBox="1"/>
          <p:nvPr/>
        </p:nvSpPr>
        <p:spPr>
          <a:xfrm>
            <a:off x="1980712" y="5233156"/>
            <a:ext cx="85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Poutre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CE1B4F9-F264-469B-84A9-D8CE05DC5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96" y="2128007"/>
            <a:ext cx="3105149" cy="31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ste d'acrobatie gymnastique : Commandez sur Techni-Contact - Piste d' acrobatie">
            <a:extLst>
              <a:ext uri="{FF2B5EF4-FFF2-40B4-BE49-F238E27FC236}">
                <a16:creationId xmlns:a16="http://schemas.microsoft.com/office/drawing/2014/main" id="{808993AC-BA0C-42C4-9B52-B6FD1A85A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20" y="2819400"/>
            <a:ext cx="37433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D75CA1F-16DC-4433-B6A8-843C00B7352B}"/>
              </a:ext>
            </a:extLst>
          </p:cNvPr>
          <p:cNvSpPr txBox="1"/>
          <p:nvPr/>
        </p:nvSpPr>
        <p:spPr>
          <a:xfrm>
            <a:off x="6734874" y="5233156"/>
            <a:ext cx="203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Piste d’acrobaties</a:t>
            </a:r>
          </a:p>
        </p:txBody>
      </p:sp>
    </p:spTree>
    <p:extLst>
      <p:ext uri="{BB962C8B-B14F-4D97-AF65-F5344CB8AC3E}">
        <p14:creationId xmlns:p14="http://schemas.microsoft.com/office/powerpoint/2010/main" val="41566996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1210</Words>
  <Application>Microsoft Office PowerPoint</Application>
  <PresentationFormat>Grand écran</PresentationFormat>
  <Paragraphs>316</Paragraphs>
  <Slides>44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Trebuchet MS</vt:lpstr>
      <vt:lpstr>Wingdings 3</vt:lpstr>
      <vt:lpstr>Facette</vt:lpstr>
      <vt:lpstr>Assemblée générale  </vt:lpstr>
      <vt:lpstr>ORDRE DU JOUR</vt:lpstr>
      <vt:lpstr>Rapport d’activité</vt:lpstr>
      <vt:lpstr>Démarrage de l’association</vt:lpstr>
      <vt:lpstr>Les premiers membres actifs du club</vt:lpstr>
      <vt:lpstr>Le stage d’été</vt:lpstr>
      <vt:lpstr>BILAN : Acquisition de matériel</vt:lpstr>
      <vt:lpstr>BILAN : Acquisition de matériel</vt:lpstr>
      <vt:lpstr>BILAN : Acquisition de matériel</vt:lpstr>
      <vt:lpstr>BILAN: COMMUNICATION</vt:lpstr>
      <vt:lpstr>Validation du rapport d’activité</vt:lpstr>
      <vt:lpstr>Rapport financier</vt:lpstr>
      <vt:lpstr>Le compte de résultats</vt:lpstr>
      <vt:lpstr>Le Bilan</vt:lpstr>
      <vt:lpstr>Validation du rapport financier</vt:lpstr>
      <vt:lpstr>Validation de l’affectation du résultat de l’exercice au report à nouveau</vt:lpstr>
      <vt:lpstr>Rapport moral et d’orientation</vt:lpstr>
      <vt:lpstr>Nos activités</vt:lpstr>
      <vt:lpstr>Les horaires d’entrainement</vt:lpstr>
      <vt:lpstr>Les fédérations</vt:lpstr>
      <vt:lpstr>Les fédérations</vt:lpstr>
      <vt:lpstr>Les effectifs</vt:lpstr>
      <vt:lpstr>Le gala</vt:lpstr>
      <vt:lpstr>Esprit des compétitions</vt:lpstr>
      <vt:lpstr>Organisation des compétitions  (gym artistique)</vt:lpstr>
      <vt:lpstr>Organisation des compétitions  (gym artistique)</vt:lpstr>
      <vt:lpstr>Organisation des compétitions  (gym acrobatique)</vt:lpstr>
      <vt:lpstr>Une saison type : Poussines et jeunes poussines ( 2015-2012)</vt:lpstr>
      <vt:lpstr>Une saison type : Jeunesses et ainées  2011 et avant</vt:lpstr>
      <vt:lpstr>Une saison type : Gym acrobatique</vt:lpstr>
      <vt:lpstr>Une saison type : Eveils</vt:lpstr>
      <vt:lpstr>Les stages</vt:lpstr>
      <vt:lpstr>Les règles sanitaires</vt:lpstr>
      <vt:lpstr>Nous recherchons des sponsors</vt:lpstr>
      <vt:lpstr>Sponsor</vt:lpstr>
      <vt:lpstr>Projet : Salle spécialisée</vt:lpstr>
      <vt:lpstr>Encadrants et juges</vt:lpstr>
      <vt:lpstr>Nous recherchons des encadrants et des juges</vt:lpstr>
      <vt:lpstr>Validation du rapport moral et d’orientation</vt:lpstr>
      <vt:lpstr>Election du conseil d’administration</vt:lpstr>
      <vt:lpstr>Conseil d’administration</vt:lpstr>
      <vt:lpstr>Validation de l’election des membres du conseil d’administration</vt:lpstr>
      <vt:lpstr>Des questions 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 Passion Gym La Côte Saint André</dc:title>
  <dc:creator>manon guiheneuf</dc:creator>
  <cp:lastModifiedBy>nicolas roux</cp:lastModifiedBy>
  <cp:revision>13</cp:revision>
  <dcterms:created xsi:type="dcterms:W3CDTF">2021-08-31T14:16:12Z</dcterms:created>
  <dcterms:modified xsi:type="dcterms:W3CDTF">2022-05-02T12:38:34Z</dcterms:modified>
</cp:coreProperties>
</file>